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9144000"/>
  <p:embeddedFontLst>
    <p:embeddedFont>
      <p:font typeface="Gill Sans"/>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hz8CNWpnCtGTuTnB3MPRjRFG5V3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GillSans-regular.fntdata"/><Relationship Id="rId52" Type="http://schemas.openxmlformats.org/officeDocument/2006/relationships/slide" Target="slides/slide47.xml"/><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GillSans-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IS HIDDEN AND WILL NOT BE SHOWN DURING THE DIAPORAMA 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BSTA 478 – Final Project</a:t>
            </a:r>
            <a:br>
              <a:rPr lang="en-US"/>
            </a:br>
            <a:br>
              <a:rPr lang="en-US"/>
            </a:br>
            <a:r>
              <a:rPr b="1" lang="en-US" sz="1200">
                <a:latin typeface="Times New Roman"/>
                <a:ea typeface="Times New Roman"/>
                <a:cs typeface="Times New Roman"/>
                <a:sym typeface="Times New Roman"/>
              </a:rPr>
              <a:t>Presented to</a:t>
            </a:r>
            <a:br>
              <a:rPr b="1" lang="en-US" sz="1200">
                <a:latin typeface="Times New Roman"/>
                <a:ea typeface="Times New Roman"/>
                <a:cs typeface="Times New Roman"/>
                <a:sym typeface="Times New Roman"/>
              </a:rPr>
            </a:br>
            <a:br>
              <a:rPr lang="en-US" sz="1200">
                <a:latin typeface="Times New Roman"/>
                <a:ea typeface="Times New Roman"/>
                <a:cs typeface="Times New Roman"/>
                <a:sym typeface="Times New Roman"/>
              </a:rPr>
            </a:br>
            <a:r>
              <a:rPr lang="en-US" sz="1200">
                <a:latin typeface="Times New Roman"/>
                <a:ea typeface="Times New Roman"/>
                <a:cs typeface="Times New Roman"/>
                <a:sym typeface="Times New Roman"/>
              </a:rPr>
              <a:t>Krzysztof Dzieciolowski</a:t>
            </a:r>
            <a:br>
              <a:rPr lang="en-US"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indent="0" lvl="0" marL="0" rtl="0" algn="l">
              <a:spcBef>
                <a:spcPts val="0"/>
              </a:spcBef>
              <a:spcAft>
                <a:spcPts val="0"/>
              </a:spcAft>
              <a:buNone/>
            </a:pPr>
            <a:r>
              <a:rPr b="1" lang="en-US" u="sng">
                <a:solidFill>
                  <a:schemeClr val="dk1"/>
                </a:solidFill>
              </a:rPr>
              <a:t>Submitted By Team Rose</a:t>
            </a:r>
            <a:endParaRPr/>
          </a:p>
          <a:p>
            <a:pPr indent="0" lvl="0" marL="0" rtl="0" algn="l">
              <a:spcBef>
                <a:spcPts val="0"/>
              </a:spcBef>
              <a:spcAft>
                <a:spcPts val="0"/>
              </a:spcAft>
              <a:buNone/>
            </a:pPr>
            <a:r>
              <a:rPr b="1" lang="en-US">
                <a:solidFill>
                  <a:schemeClr val="dk1"/>
                </a:solidFill>
              </a:rPr>
              <a:t>Yina Li 40098442</a:t>
            </a:r>
            <a:endParaRPr/>
          </a:p>
          <a:p>
            <a:pPr indent="0" lvl="0" marL="0" rtl="0" algn="l">
              <a:spcBef>
                <a:spcPts val="0"/>
              </a:spcBef>
              <a:spcAft>
                <a:spcPts val="0"/>
              </a:spcAft>
              <a:buNone/>
            </a:pPr>
            <a:r>
              <a:rPr b="1" lang="en-US">
                <a:solidFill>
                  <a:schemeClr val="dk1"/>
                </a:solidFill>
              </a:rPr>
              <a:t>Kevin Heng 40055424</a:t>
            </a:r>
            <a:endParaRPr/>
          </a:p>
          <a:p>
            <a:pPr indent="0" lvl="0" marL="0" rtl="0" algn="l">
              <a:spcBef>
                <a:spcPts val="0"/>
              </a:spcBef>
              <a:spcAft>
                <a:spcPts val="0"/>
              </a:spcAft>
              <a:buNone/>
            </a:pPr>
            <a:r>
              <a:rPr b="1" lang="en-US">
                <a:solidFill>
                  <a:schemeClr val="dk1"/>
                </a:solidFill>
              </a:rPr>
              <a:t>Mohammad Feras Anbari 40074495</a:t>
            </a:r>
            <a:endParaRPr/>
          </a:p>
          <a:p>
            <a:pPr indent="0" lvl="0" marL="0" rtl="0" algn="l">
              <a:spcBef>
                <a:spcPts val="0"/>
              </a:spcBef>
              <a:spcAft>
                <a:spcPts val="0"/>
              </a:spcAft>
              <a:buNone/>
            </a:pPr>
            <a:r>
              <a:rPr b="1" lang="en-US">
                <a:solidFill>
                  <a:schemeClr val="dk1"/>
                </a:solidFill>
              </a:rPr>
              <a:t>Ming Xuan Wu 40077164</a:t>
            </a:r>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p:txBody>
      </p:sp>
      <p:sp>
        <p:nvSpPr>
          <p:cNvPr id="104" name="Google Shape;10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After exploring our variables, we notice that most of the distributions of the variables are not normal or linear, and to fix that we need to do variable transformation and standardization. Also, we notice that the target variable, Attrition Flag, is </a:t>
            </a:r>
            <a:r>
              <a:rPr lang="en-US"/>
              <a:t>unbalanced. </a:t>
            </a:r>
            <a:endParaRPr/>
          </a:p>
        </p:txBody>
      </p:sp>
      <p:sp>
        <p:nvSpPr>
          <p:cNvPr id="219" name="Google Shape;21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models are ranked based on the misclassification rate.</a:t>
            </a:r>
            <a:endParaRPr/>
          </a:p>
        </p:txBody>
      </p:sp>
      <p:sp>
        <p:nvSpPr>
          <p:cNvPr id="452" name="Google Shape;45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Roc curve figures, the Modified Tree 3 (AUC=0.967) is selected. The AUC is low compared to the other models.</a:t>
            </a:r>
            <a:endParaRPr/>
          </a:p>
        </p:txBody>
      </p:sp>
      <p:sp>
        <p:nvSpPr>
          <p:cNvPr id="462" name="Google Shape;46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models are ranked based on the ROC index.</a:t>
            </a:r>
            <a:endParaRPr/>
          </a:p>
        </p:txBody>
      </p:sp>
      <p:sp>
        <p:nvSpPr>
          <p:cNvPr id="468" name="Google Shape;46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Roc curve figures, the Ensemble model (AUC = 0.985) is selected. The AUC is highest compared to the other models.</a:t>
            </a:r>
            <a:endParaRPr/>
          </a:p>
        </p:txBody>
      </p:sp>
      <p:sp>
        <p:nvSpPr>
          <p:cNvPr id="478" name="Google Shape;47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4e2634059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24e2634059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24e2634059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124e2634059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4e2634059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124e2634059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24e263405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124e263405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24e2634059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124e2634059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24e2634059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124e2634059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Churn Rate definition: https://www.oberlo.com/ecommerce-wiki/churn-rate</a:t>
            </a:r>
            <a:endParaRPr/>
          </a:p>
        </p:txBody>
      </p:sp>
      <p:sp>
        <p:nvSpPr>
          <p:cNvPr id="152" name="Google Shape;15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b2c4e702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11b2c4e702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b2c4e702e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11b2c4e702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b2c4e702e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11b2c4e702e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1"/>
        </a:solidFill>
      </p:bgPr>
    </p:bg>
    <p:spTree>
      <p:nvGrpSpPr>
        <p:cNvPr id="16" name="Shape 16"/>
        <p:cNvGrpSpPr/>
        <p:nvPr/>
      </p:nvGrpSpPr>
      <p:grpSpPr>
        <a:xfrm>
          <a:off x="0" y="0"/>
          <a:ext cx="0" cy="0"/>
          <a:chOff x="0" y="0"/>
          <a:chExt cx="0" cy="0"/>
        </a:xfrm>
      </p:grpSpPr>
      <p:sp>
        <p:nvSpPr>
          <p:cNvPr id="17" name="Google Shape;17;p42"/>
          <p:cNvSpPr txBox="1"/>
          <p:nvPr>
            <p:ph idx="1" type="subTitle"/>
          </p:nvPr>
        </p:nvSpPr>
        <p:spPr>
          <a:xfrm>
            <a:off x="2695194" y="4352544"/>
            <a:ext cx="6801612" cy="123989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8" name="Google Shape;18;p4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1" name="Google Shape;21;p42"/>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50"/>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0"/>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50"/>
          <p:cNvSpPr/>
          <p:nvPr>
            <p:ph idx="2" type="pic"/>
          </p:nvPr>
        </p:nvSpPr>
        <p:spPr>
          <a:xfrm>
            <a:off x="6095999" y="0"/>
            <a:ext cx="6102097" cy="6858000"/>
          </a:xfrm>
          <a:prstGeom prst="rect">
            <a:avLst/>
          </a:prstGeom>
          <a:solidFill>
            <a:srgbClr val="BFBFBF"/>
          </a:solidFill>
          <a:ln>
            <a:noFill/>
          </a:ln>
        </p:spPr>
      </p:sp>
      <p:sp>
        <p:nvSpPr>
          <p:cNvPr id="85" name="Google Shape;85;p50"/>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86" name="Google Shape;86;p5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0"/>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9" name="Shape 89"/>
        <p:cNvGrpSpPr/>
        <p:nvPr/>
      </p:nvGrpSpPr>
      <p:grpSpPr>
        <a:xfrm>
          <a:off x="0" y="0"/>
          <a:ext cx="0" cy="0"/>
          <a:chOff x="0" y="0"/>
          <a:chExt cx="0" cy="0"/>
        </a:xfrm>
      </p:grpSpPr>
      <p:sp>
        <p:nvSpPr>
          <p:cNvPr id="90" name="Google Shape;90;p5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51"/>
          <p:cNvSpPr txBox="1"/>
          <p:nvPr>
            <p:ph idx="1" type="body"/>
          </p:nvPr>
        </p:nvSpPr>
        <p:spPr>
          <a:xfrm rot="5400000">
            <a:off x="4545009" y="324172"/>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2" name="Google Shape;92;p5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5" name="Shape 95"/>
        <p:cNvGrpSpPr/>
        <p:nvPr/>
      </p:nvGrpSpPr>
      <p:grpSpPr>
        <a:xfrm>
          <a:off x="0" y="0"/>
          <a:ext cx="0" cy="0"/>
          <a:chOff x="0" y="0"/>
          <a:chExt cx="0" cy="0"/>
        </a:xfrm>
      </p:grpSpPr>
      <p:sp>
        <p:nvSpPr>
          <p:cNvPr id="96" name="Google Shape;96;p52"/>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52"/>
          <p:cNvSpPr txBox="1"/>
          <p:nvPr>
            <p:ph idx="1" type="body"/>
          </p:nvPr>
        </p:nvSpPr>
        <p:spPr>
          <a:xfrm rot="5400000">
            <a:off x="2838641" y="329756"/>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8" name="Google Shape;98;p5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43"/>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3"/>
          <p:cNvSpPr txBox="1"/>
          <p:nvPr>
            <p:ph idx="1" type="body"/>
          </p:nvPr>
        </p:nvSpPr>
        <p:spPr>
          <a:xfrm>
            <a:off x="190500" y="847729"/>
            <a:ext cx="11801474" cy="535114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32" name="Google Shape;32;p4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35" name="Google Shape;35;p43"/>
          <p:cNvCxnSpPr/>
          <p:nvPr/>
        </p:nvCxnSpPr>
        <p:spPr>
          <a:xfrm>
            <a:off x="190500" y="723900"/>
            <a:ext cx="11801475" cy="0"/>
          </a:xfrm>
          <a:prstGeom prst="straightConnector1">
            <a:avLst/>
          </a:prstGeom>
          <a:noFill/>
          <a:ln cap="flat" cmpd="sng" w="31750">
            <a:solidFill>
              <a:schemeClr val="dk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1"/>
        </a:solidFill>
      </p:bgPr>
    </p:bg>
    <p:spTree>
      <p:nvGrpSpPr>
        <p:cNvPr id="36" name="Shape 36"/>
        <p:cNvGrpSpPr/>
        <p:nvPr/>
      </p:nvGrpSpPr>
      <p:grpSpPr>
        <a:xfrm>
          <a:off x="0" y="0"/>
          <a:ext cx="0" cy="0"/>
          <a:chOff x="0" y="0"/>
          <a:chExt cx="0" cy="0"/>
        </a:xfrm>
      </p:grpSpPr>
      <p:sp>
        <p:nvSpPr>
          <p:cNvPr id="37" name="Google Shape;37;p41"/>
          <p:cNvSpPr txBox="1"/>
          <p:nvPr>
            <p:ph idx="1" type="subTitle"/>
          </p:nvPr>
        </p:nvSpPr>
        <p:spPr>
          <a:xfrm>
            <a:off x="2695194" y="4352544"/>
            <a:ext cx="6801612" cy="1239894"/>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38" name="Google Shape;38;p4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41"/>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42" name="Shape 42"/>
        <p:cNvGrpSpPr/>
        <p:nvPr/>
      </p:nvGrpSpPr>
      <p:grpSpPr>
        <a:xfrm>
          <a:off x="0" y="0"/>
          <a:ext cx="0" cy="0"/>
          <a:chOff x="0" y="0"/>
          <a:chExt cx="0" cy="0"/>
        </a:xfrm>
      </p:grpSpPr>
      <p:sp>
        <p:nvSpPr>
          <p:cNvPr id="43" name="Google Shape;43;p44"/>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4"/>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45" name="Google Shape;45;p4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4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45"/>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1" name="Google Shape;51;p45"/>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2" name="Google Shape;52;p4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46"/>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78A26"/>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7" name="Google Shape;57;p46"/>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8" name="Google Shape;58;p46"/>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9" name="Google Shape;59;p46"/>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78A26"/>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60" name="Google Shape;60;p4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3" name="Google Shape;63;p46"/>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4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4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4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49"/>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9"/>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9"/>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77" name="Google Shape;77;p49"/>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8" name="Google Shape;78;p4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9"/>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0"/>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12" name="Google Shape;12;p4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4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4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
        <p:nvSpPr>
          <p:cNvPr id="15" name="Google Shape;15;p40"/>
          <p:cNvSpPr/>
          <p:nvPr/>
        </p:nvSpPr>
        <p:spPr>
          <a:xfrm>
            <a:off x="0" y="6556248"/>
            <a:ext cx="12192000" cy="32004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800" u="none" cap="none" strike="noStrike">
                <a:solidFill>
                  <a:schemeClr val="lt1"/>
                </a:solidFill>
                <a:latin typeface="Gill Sans"/>
                <a:ea typeface="Gill Sans"/>
                <a:cs typeface="Gill Sans"/>
                <a:sym typeface="Gill Sans"/>
              </a:rPr>
              <a:t>BSTA-478</a:t>
            </a:r>
            <a:endParaRPr/>
          </a:p>
        </p:txBody>
      </p:sp>
    </p:spTree>
  </p:cSld>
  <p:clrMap accent1="accent1" accent2="accent2" accent3="accent3" accent4="accent4" accent5="accent5" accent6="accent6" bg1="lt1" bg2="dk2" tx1="dk1" tx2="lt2" folHlink="folHlink" hlink="hlink"/>
  <p:sldLayoutIdLst>
    <p:sldLayoutId id="2147483649" r:id="rId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2" name="Shape 22"/>
        <p:cNvGrpSpPr/>
        <p:nvPr/>
      </p:nvGrpSpPr>
      <p:grpSpPr>
        <a:xfrm>
          <a:off x="0" y="0"/>
          <a:ext cx="0" cy="0"/>
          <a:chOff x="0" y="0"/>
          <a:chExt cx="0" cy="0"/>
        </a:xfrm>
      </p:grpSpPr>
      <p:sp>
        <p:nvSpPr>
          <p:cNvPr id="23" name="Google Shape;23;p3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39"/>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25" name="Google Shape;25;p3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6" name="Google Shape;26;p3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7" name="Google Shape;27;p3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
        <p:nvSpPr>
          <p:cNvPr id="28" name="Google Shape;28;p39"/>
          <p:cNvSpPr/>
          <p:nvPr/>
        </p:nvSpPr>
        <p:spPr>
          <a:xfrm>
            <a:off x="0" y="6556248"/>
            <a:ext cx="12192000" cy="32004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800" u="none" cap="none" strike="noStrike">
                <a:solidFill>
                  <a:schemeClr val="lt1"/>
                </a:solidFill>
                <a:latin typeface="Gill Sans"/>
                <a:ea typeface="Gill Sans"/>
                <a:cs typeface="Gill Sans"/>
                <a:sym typeface="Gill Sans"/>
              </a:rPr>
              <a:t>BSTA-478</a:t>
            </a:r>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6.png"/><Relationship Id="rId10" Type="http://schemas.openxmlformats.org/officeDocument/2006/relationships/image" Target="../media/image50.png"/><Relationship Id="rId9"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9.png"/><Relationship Id="rId10" Type="http://schemas.openxmlformats.org/officeDocument/2006/relationships/image" Target="../media/image37.png"/><Relationship Id="rId9"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41.png"/><Relationship Id="rId8"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45.png"/><Relationship Id="rId10" Type="http://schemas.openxmlformats.org/officeDocument/2006/relationships/image" Target="../media/image44.png"/><Relationship Id="rId9"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43.png"/><Relationship Id="rId7" Type="http://schemas.openxmlformats.org/officeDocument/2006/relationships/image" Target="../media/image74.png"/><Relationship Id="rId8"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59.png"/><Relationship Id="rId10" Type="http://schemas.openxmlformats.org/officeDocument/2006/relationships/image" Target="../media/image69.png"/><Relationship Id="rId9" Type="http://schemas.openxmlformats.org/officeDocument/2006/relationships/image" Target="../media/image63.png"/><Relationship Id="rId5" Type="http://schemas.openxmlformats.org/officeDocument/2006/relationships/image" Target="../media/image55.png"/><Relationship Id="rId6" Type="http://schemas.openxmlformats.org/officeDocument/2006/relationships/image" Target="../media/image66.png"/><Relationship Id="rId7" Type="http://schemas.openxmlformats.org/officeDocument/2006/relationships/image" Target="../media/image56.png"/><Relationship Id="rId8"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0.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8.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1.png"/><Relationship Id="rId4" Type="http://schemas.openxmlformats.org/officeDocument/2006/relationships/image" Target="../media/image68.png"/><Relationship Id="rId5"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6.png"/><Relationship Id="rId4" Type="http://schemas.openxmlformats.org/officeDocument/2006/relationships/image" Target="../media/image70.png"/><Relationship Id="rId5" Type="http://schemas.openxmlformats.org/officeDocument/2006/relationships/image" Target="../media/image75.png"/><Relationship Id="rId6"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7.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9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7.png"/><Relationship Id="rId4" Type="http://schemas.openxmlformats.org/officeDocument/2006/relationships/image" Target="../media/image81.png"/><Relationship Id="rId5"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0.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www.jstor.org/stable/23011984" TargetMode="External"/><Relationship Id="rId4" Type="http://schemas.openxmlformats.org/officeDocument/2006/relationships/hyperlink" Target="https://www.kaggle.com/rtatman/r-vs-python-the-kitchen-gadget-test" TargetMode="External"/><Relationship Id="rId5" Type="http://schemas.openxmlformats.org/officeDocument/2006/relationships/hyperlink" Target="http://www.jstor.org/stable/30163394" TargetMode="External"/><Relationship Id="rId6" Type="http://schemas.openxmlformats.org/officeDocument/2006/relationships/hyperlink" Target="https://support.sas.com/resources/papers/proceedings/proceedings/sugi27/p114-27.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researchgate.net/publication/323135664_Customer_churn_prediction_model_using_data_mining_techniques" TargetMode="External"/><Relationship Id="rId4" Type="http://schemas.openxmlformats.org/officeDocument/2006/relationships/hyperlink" Target="https://support.sas.com/resources/papers/proceedings17/1414-2017.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 name="Shape 105"/>
        <p:cNvGrpSpPr/>
        <p:nvPr/>
      </p:nvGrpSpPr>
      <p:grpSpPr>
        <a:xfrm>
          <a:off x="0" y="0"/>
          <a:ext cx="0" cy="0"/>
          <a:chOff x="0" y="0"/>
          <a:chExt cx="0" cy="0"/>
        </a:xfrm>
      </p:grpSpPr>
      <p:sp>
        <p:nvSpPr>
          <p:cNvPr id="106" name="Google Shape;106;p1"/>
          <p:cNvSpPr txBox="1"/>
          <p:nvPr>
            <p:ph idx="1" type="subTitle"/>
          </p:nvPr>
        </p:nvSpPr>
        <p:spPr>
          <a:xfrm>
            <a:off x="2695194" y="4352544"/>
            <a:ext cx="6801612" cy="217765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None/>
            </a:pPr>
            <a:r>
              <a:rPr b="1" lang="en-US" u="sng">
                <a:solidFill>
                  <a:schemeClr val="dk1"/>
                </a:solidFill>
              </a:rPr>
              <a:t>Submitted By Team Rose</a:t>
            </a:r>
            <a:endParaRPr/>
          </a:p>
          <a:p>
            <a:pPr indent="0" lvl="0" marL="0" rtl="0" algn="ctr">
              <a:lnSpc>
                <a:spcPct val="100000"/>
              </a:lnSpc>
              <a:spcBef>
                <a:spcPts val="1000"/>
              </a:spcBef>
              <a:spcAft>
                <a:spcPts val="0"/>
              </a:spcAft>
              <a:buSzPts val="2000"/>
              <a:buNone/>
            </a:pPr>
            <a:r>
              <a:rPr b="1" lang="en-US">
                <a:solidFill>
                  <a:schemeClr val="dk1"/>
                </a:solidFill>
              </a:rPr>
              <a:t>Yina Li 40098442</a:t>
            </a:r>
            <a:endParaRPr/>
          </a:p>
          <a:p>
            <a:pPr indent="0" lvl="0" marL="0" rtl="0" algn="ctr">
              <a:lnSpc>
                <a:spcPct val="100000"/>
              </a:lnSpc>
              <a:spcBef>
                <a:spcPts val="1000"/>
              </a:spcBef>
              <a:spcAft>
                <a:spcPts val="0"/>
              </a:spcAft>
              <a:buSzPts val="2000"/>
              <a:buNone/>
            </a:pPr>
            <a:r>
              <a:rPr b="1" lang="en-US">
                <a:solidFill>
                  <a:schemeClr val="dk1"/>
                </a:solidFill>
              </a:rPr>
              <a:t>Kevin Heng 40055424</a:t>
            </a:r>
            <a:endParaRPr/>
          </a:p>
          <a:p>
            <a:pPr indent="0" lvl="0" marL="0" rtl="0" algn="ctr">
              <a:lnSpc>
                <a:spcPct val="100000"/>
              </a:lnSpc>
              <a:spcBef>
                <a:spcPts val="1000"/>
              </a:spcBef>
              <a:spcAft>
                <a:spcPts val="0"/>
              </a:spcAft>
              <a:buSzPts val="2000"/>
              <a:buNone/>
            </a:pPr>
            <a:r>
              <a:rPr b="1" lang="en-US">
                <a:solidFill>
                  <a:schemeClr val="dk1"/>
                </a:solidFill>
              </a:rPr>
              <a:t>Mohammad Feras Anbari 40074495</a:t>
            </a:r>
            <a:endParaRPr/>
          </a:p>
          <a:p>
            <a:pPr indent="0" lvl="0" marL="0" rtl="0" algn="ctr">
              <a:lnSpc>
                <a:spcPct val="100000"/>
              </a:lnSpc>
              <a:spcBef>
                <a:spcPts val="1000"/>
              </a:spcBef>
              <a:spcAft>
                <a:spcPts val="0"/>
              </a:spcAft>
              <a:buSzPts val="2000"/>
              <a:buNone/>
            </a:pPr>
            <a:r>
              <a:rPr b="1" lang="en-US">
                <a:solidFill>
                  <a:schemeClr val="dk1"/>
                </a:solidFill>
              </a:rPr>
              <a:t>Ming Xuan Wu 40077164</a:t>
            </a:r>
            <a:endParaRPr/>
          </a:p>
        </p:txBody>
      </p:sp>
      <p:sp>
        <p:nvSpPr>
          <p:cNvPr id="107" name="Google Shape;107;p1"/>
          <p:cNvSpPr txBox="1"/>
          <p:nvPr>
            <p:ph type="ctrTitle"/>
          </p:nvPr>
        </p:nvSpPr>
        <p:spPr>
          <a:xfrm>
            <a:off x="1600200" y="540690"/>
            <a:ext cx="8991600" cy="3574109"/>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3800"/>
              <a:buFont typeface="Gill Sans"/>
              <a:buNone/>
            </a:pPr>
            <a:r>
              <a:rPr lang="en-US"/>
              <a:t>BSTA 478 – FINAL PROJECT</a:t>
            </a:r>
            <a:br>
              <a:rPr lang="en-US"/>
            </a:br>
            <a:br>
              <a:rPr lang="en-US"/>
            </a:br>
            <a:r>
              <a:rPr b="1" lang="en-US" sz="2200">
                <a:latin typeface="Times New Roman"/>
                <a:ea typeface="Times New Roman"/>
                <a:cs typeface="Times New Roman"/>
                <a:sym typeface="Times New Roman"/>
              </a:rPr>
              <a:t>PRESENTED TO</a:t>
            </a:r>
            <a:br>
              <a:rPr b="1" lang="en-US" sz="2200">
                <a:latin typeface="Times New Roman"/>
                <a:ea typeface="Times New Roman"/>
                <a:cs typeface="Times New Roman"/>
                <a:sym typeface="Times New Roman"/>
              </a:rPr>
            </a:b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KRZYSZTOF DZIECIOLOWSKI</a:t>
            </a:r>
            <a:br>
              <a:rPr lang="en-US" sz="2200">
                <a:latin typeface="Times New Roman"/>
                <a:ea typeface="Times New Roman"/>
                <a:cs typeface="Times New Roman"/>
                <a:sym typeface="Times New Roman"/>
              </a:rPr>
            </a:br>
            <a:br>
              <a:rPr lang="en-US" sz="2200">
                <a:latin typeface="Times New Roman"/>
                <a:ea typeface="Times New Roman"/>
                <a:cs typeface="Times New Roman"/>
                <a:sym typeface="Times New Roman"/>
              </a:rPr>
            </a:br>
            <a:endParaRPr sz="2200">
              <a:latin typeface="Times New Roman"/>
              <a:ea typeface="Times New Roman"/>
              <a:cs typeface="Times New Roman"/>
              <a:sym typeface="Times New Roman"/>
            </a:endParaRPr>
          </a:p>
        </p:txBody>
      </p:sp>
      <p:pic>
        <p:nvPicPr>
          <p:cNvPr id="108" name="Google Shape;108;p1"/>
          <p:cNvPicPr preferRelativeResize="0"/>
          <p:nvPr/>
        </p:nvPicPr>
        <p:blipFill rotWithShape="1">
          <a:blip r:embed="rId3">
            <a:alphaModFix/>
          </a:blip>
          <a:srcRect b="0" l="0" r="0" t="0"/>
          <a:stretch/>
        </p:blipFill>
        <p:spPr>
          <a:xfrm>
            <a:off x="9840498" y="4737851"/>
            <a:ext cx="1502603" cy="15794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7"/>
          <p:cNvPicPr preferRelativeResize="0"/>
          <p:nvPr/>
        </p:nvPicPr>
        <p:blipFill rotWithShape="1">
          <a:blip r:embed="rId3">
            <a:alphaModFix/>
          </a:blip>
          <a:srcRect b="0" l="0" r="0" t="0"/>
          <a:stretch/>
        </p:blipFill>
        <p:spPr>
          <a:xfrm>
            <a:off x="558802" y="610"/>
            <a:ext cx="11633198" cy="6542453"/>
          </a:xfrm>
          <a:prstGeom prst="rect">
            <a:avLst/>
          </a:prstGeom>
          <a:noFill/>
          <a:ln>
            <a:noFill/>
          </a:ln>
        </p:spPr>
      </p:pic>
      <p:sp>
        <p:nvSpPr>
          <p:cNvPr id="186" name="Google Shape;186;p7"/>
          <p:cNvSpPr/>
          <p:nvPr/>
        </p:nvSpPr>
        <p:spPr>
          <a:xfrm>
            <a:off x="0" y="0"/>
            <a:ext cx="6019800" cy="6542453"/>
          </a:xfrm>
          <a:prstGeom prst="flowChartDelay">
            <a:avLst/>
          </a:prstGeom>
          <a:solidFill>
            <a:srgbClr val="F2F2F2"/>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7" name="Google Shape;187;p7"/>
          <p:cNvSpPr/>
          <p:nvPr/>
        </p:nvSpPr>
        <p:spPr>
          <a:xfrm>
            <a:off x="0" y="0"/>
            <a:ext cx="5895975" cy="6543063"/>
          </a:xfrm>
          <a:prstGeom prst="flowChartDelay">
            <a:avLst/>
          </a:prstGeom>
          <a:gradFill>
            <a:gsLst>
              <a:gs pos="0">
                <a:srgbClr val="B6E0A6"/>
              </a:gs>
              <a:gs pos="46000">
                <a:srgbClr val="3F762A"/>
              </a:gs>
              <a:gs pos="100000">
                <a:srgbClr val="92CF7C"/>
              </a:gs>
            </a:gsLst>
            <a:lin ang="16200000" scaled="0"/>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8" name="Google Shape;188;p7"/>
          <p:cNvSpPr txBox="1"/>
          <p:nvPr>
            <p:ph type="ctrTitle"/>
          </p:nvPr>
        </p:nvSpPr>
        <p:spPr>
          <a:xfrm>
            <a:off x="209549" y="2381250"/>
            <a:ext cx="4619626" cy="1819275"/>
          </a:xfrm>
          <a:prstGeom prst="rect">
            <a:avLst/>
          </a:prstGeom>
          <a:noFill/>
          <a:ln>
            <a:noFill/>
          </a:ln>
        </p:spPr>
        <p:txBody>
          <a:bodyPr anchorCtr="1" anchor="ctr" bIns="182875" lIns="274300" spcFirstLastPara="1" rIns="274300" wrap="square" tIns="182875">
            <a:noAutofit/>
          </a:bodyPr>
          <a:lstStyle/>
          <a:p>
            <a:pPr indent="0" lvl="0" marL="0" rtl="0" algn="ctr">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METHODOLOGY</a:t>
            </a:r>
            <a:br>
              <a:rPr lang="en-US" sz="2800">
                <a:solidFill>
                  <a:schemeClr val="lt1"/>
                </a:solidFill>
                <a:latin typeface="Arial"/>
                <a:ea typeface="Arial"/>
                <a:cs typeface="Arial"/>
                <a:sym typeface="Arial"/>
              </a:rPr>
            </a:br>
            <a:br>
              <a:rPr lang="en-US" sz="2800">
                <a:solidFill>
                  <a:schemeClr val="lt1"/>
                </a:solidFill>
                <a:latin typeface="Arial"/>
                <a:ea typeface="Arial"/>
                <a:cs typeface="Arial"/>
                <a:sym typeface="Arial"/>
              </a:rPr>
            </a:br>
            <a:endParaRPr sz="1600">
              <a:solidFill>
                <a:schemeClr val="lt1"/>
              </a:solidFill>
              <a:latin typeface="Arial"/>
              <a:ea typeface="Arial"/>
              <a:cs typeface="Arial"/>
              <a:sym typeface="Arial"/>
            </a:endParaRPr>
          </a:p>
        </p:txBody>
      </p:sp>
      <p:cxnSp>
        <p:nvCxnSpPr>
          <p:cNvPr id="189" name="Google Shape;189;p7"/>
          <p:cNvCxnSpPr/>
          <p:nvPr/>
        </p:nvCxnSpPr>
        <p:spPr>
          <a:xfrm>
            <a:off x="304800" y="3324225"/>
            <a:ext cx="4381500" cy="0"/>
          </a:xfrm>
          <a:prstGeom prst="straightConnector1">
            <a:avLst/>
          </a:prstGeom>
          <a:noFill/>
          <a:ln cap="flat" cmpd="sng" w="31750">
            <a:solidFill>
              <a:schemeClr val="lt1"/>
            </a:solidFill>
            <a:prstDash val="solid"/>
            <a:round/>
            <a:headEnd len="sm" w="sm" type="none"/>
            <a:tailEnd len="sm" w="sm" type="none"/>
          </a:ln>
        </p:spPr>
      </p:cxnSp>
      <p:sp>
        <p:nvSpPr>
          <p:cNvPr id="190" name="Google Shape;190;p7"/>
          <p:cNvSpPr txBox="1"/>
          <p:nvPr/>
        </p:nvSpPr>
        <p:spPr>
          <a:xfrm>
            <a:off x="304800" y="3429000"/>
            <a:ext cx="43815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8"/>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CHANGES TO VARIABLE (SAS EG)</a:t>
            </a:r>
            <a:endParaRPr/>
          </a:p>
        </p:txBody>
      </p:sp>
      <p:sp>
        <p:nvSpPr>
          <p:cNvPr id="196" name="Google Shape;196;p8"/>
          <p:cNvSpPr txBox="1"/>
          <p:nvPr>
            <p:ph idx="1" type="body"/>
          </p:nvPr>
        </p:nvSpPr>
        <p:spPr>
          <a:xfrm>
            <a:off x="190500" y="847729"/>
            <a:ext cx="11801474" cy="5351141"/>
          </a:xfrm>
          <a:prstGeom prst="rect">
            <a:avLst/>
          </a:prstGeom>
          <a:noFill/>
          <a:ln>
            <a:noFill/>
          </a:ln>
        </p:spPr>
        <p:txBody>
          <a:bodyPr anchorCtr="0" anchor="t" bIns="45700" lIns="91425" spcFirstLastPara="1" rIns="91425" wrap="square" tIns="45700">
            <a:normAutofit/>
          </a:bodyPr>
          <a:lstStyle/>
          <a:p>
            <a:pPr indent="-330200" lvl="0" marL="457200" rtl="0" algn="l">
              <a:lnSpc>
                <a:spcPct val="100000"/>
              </a:lnSpc>
              <a:spcBef>
                <a:spcPts val="0"/>
              </a:spcBef>
              <a:spcAft>
                <a:spcPts val="0"/>
              </a:spcAft>
              <a:buSzPts val="1600"/>
              <a:buChar char="•"/>
            </a:pPr>
            <a:r>
              <a:rPr lang="en-US" sz="1800">
                <a:latin typeface="Arial"/>
                <a:ea typeface="Arial"/>
                <a:cs typeface="Arial"/>
                <a:sym typeface="Arial"/>
              </a:rPr>
              <a:t>Attrition Flag level modified to binary using SAS EG Query Builder:</a:t>
            </a:r>
            <a:endParaRPr/>
          </a:p>
          <a:p>
            <a:pPr indent="0" lvl="0" marL="457200" rtl="0" algn="l">
              <a:lnSpc>
                <a:spcPct val="100000"/>
              </a:lnSpc>
              <a:spcBef>
                <a:spcPts val="1000"/>
              </a:spcBef>
              <a:spcAft>
                <a:spcPts val="0"/>
              </a:spcAft>
              <a:buSzPts val="1800"/>
              <a:buNone/>
            </a:pPr>
            <a:r>
              <a:rPr lang="en-US" sz="1800">
                <a:latin typeface="Arial"/>
                <a:ea typeface="Arial"/>
                <a:cs typeface="Arial"/>
                <a:sym typeface="Arial"/>
              </a:rPr>
              <a:t>Modify</a:t>
            </a:r>
            <a:r>
              <a:rPr b="1" lang="en-US" sz="1800">
                <a:latin typeface="Arial"/>
                <a:ea typeface="Arial"/>
                <a:cs typeface="Arial"/>
                <a:sym typeface="Arial"/>
              </a:rPr>
              <a:t> Existing Customer</a:t>
            </a:r>
            <a:r>
              <a:rPr lang="en-US" sz="1800">
                <a:latin typeface="Arial"/>
                <a:ea typeface="Arial"/>
                <a:cs typeface="Arial"/>
                <a:sym typeface="Arial"/>
              </a:rPr>
              <a:t> to </a:t>
            </a:r>
            <a:r>
              <a:rPr b="1" lang="en-US" sz="1800">
                <a:latin typeface="Arial"/>
                <a:ea typeface="Arial"/>
                <a:cs typeface="Arial"/>
                <a:sym typeface="Arial"/>
              </a:rPr>
              <a:t>0</a:t>
            </a:r>
            <a:r>
              <a:rPr lang="en-US" sz="1800">
                <a:latin typeface="Arial"/>
                <a:ea typeface="Arial"/>
                <a:cs typeface="Arial"/>
                <a:sym typeface="Arial"/>
              </a:rPr>
              <a:t> and </a:t>
            </a:r>
            <a:r>
              <a:rPr b="1" lang="en-US" sz="1800">
                <a:latin typeface="Arial"/>
                <a:ea typeface="Arial"/>
                <a:cs typeface="Arial"/>
                <a:sym typeface="Arial"/>
              </a:rPr>
              <a:t>Attrited customer </a:t>
            </a:r>
            <a:r>
              <a:rPr lang="en-US" sz="1800">
                <a:latin typeface="Arial"/>
                <a:ea typeface="Arial"/>
                <a:cs typeface="Arial"/>
                <a:sym typeface="Arial"/>
              </a:rPr>
              <a:t>to </a:t>
            </a:r>
            <a:r>
              <a:rPr b="1" lang="en-US" sz="1800">
                <a:latin typeface="Arial"/>
                <a:ea typeface="Arial"/>
                <a:cs typeface="Arial"/>
                <a:sym typeface="Arial"/>
              </a:rPr>
              <a:t>1</a:t>
            </a:r>
            <a:endParaRPr/>
          </a:p>
          <a:p>
            <a:pPr indent="-114300" lvl="0" marL="228600" rtl="0" algn="l">
              <a:lnSpc>
                <a:spcPct val="100000"/>
              </a:lnSpc>
              <a:spcBef>
                <a:spcPts val="1000"/>
              </a:spcBef>
              <a:spcAft>
                <a:spcPts val="0"/>
              </a:spcAft>
              <a:buSzPts val="1800"/>
              <a:buNone/>
            </a:pPr>
            <a:r>
              <a:t/>
            </a:r>
            <a:endParaRPr/>
          </a:p>
        </p:txBody>
      </p:sp>
      <p:pic>
        <p:nvPicPr>
          <p:cNvPr id="197" name="Google Shape;197;p8"/>
          <p:cNvPicPr preferRelativeResize="0"/>
          <p:nvPr/>
        </p:nvPicPr>
        <p:blipFill rotWithShape="1">
          <a:blip r:embed="rId3">
            <a:alphaModFix/>
          </a:blip>
          <a:srcRect b="0" l="0" r="0" t="0"/>
          <a:stretch/>
        </p:blipFill>
        <p:spPr>
          <a:xfrm>
            <a:off x="1481510" y="1768158"/>
            <a:ext cx="4884449" cy="4185275"/>
          </a:xfrm>
          <a:prstGeom prst="rect">
            <a:avLst/>
          </a:prstGeom>
          <a:noFill/>
          <a:ln>
            <a:noFill/>
          </a:ln>
        </p:spPr>
      </p:pic>
      <p:pic>
        <p:nvPicPr>
          <p:cNvPr id="198" name="Google Shape;198;p8"/>
          <p:cNvPicPr preferRelativeResize="0"/>
          <p:nvPr/>
        </p:nvPicPr>
        <p:blipFill rotWithShape="1">
          <a:blip r:embed="rId4">
            <a:alphaModFix/>
          </a:blip>
          <a:srcRect b="0" l="0" r="0" t="0"/>
          <a:stretch/>
        </p:blipFill>
        <p:spPr>
          <a:xfrm>
            <a:off x="8268266" y="989973"/>
            <a:ext cx="1159975" cy="4878049"/>
          </a:xfrm>
          <a:prstGeom prst="rect">
            <a:avLst/>
          </a:prstGeom>
          <a:noFill/>
          <a:ln>
            <a:noFill/>
          </a:ln>
        </p:spPr>
      </p:pic>
      <p:pic>
        <p:nvPicPr>
          <p:cNvPr id="199" name="Google Shape;199;p8"/>
          <p:cNvPicPr preferRelativeResize="0"/>
          <p:nvPr/>
        </p:nvPicPr>
        <p:blipFill rotWithShape="1">
          <a:blip r:embed="rId5">
            <a:alphaModFix/>
          </a:blip>
          <a:srcRect b="0" l="0" r="0" t="0"/>
          <a:stretch/>
        </p:blipFill>
        <p:spPr>
          <a:xfrm>
            <a:off x="9896325" y="989975"/>
            <a:ext cx="1159975" cy="4878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9"/>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VARIABLE SELECTION</a:t>
            </a:r>
            <a:endParaRPr/>
          </a:p>
        </p:txBody>
      </p:sp>
      <p:pic>
        <p:nvPicPr>
          <p:cNvPr id="205" name="Google Shape;205;p9"/>
          <p:cNvPicPr preferRelativeResize="0"/>
          <p:nvPr>
            <p:ph idx="1" type="body"/>
          </p:nvPr>
        </p:nvPicPr>
        <p:blipFill rotWithShape="1">
          <a:blip r:embed="rId3">
            <a:alphaModFix/>
          </a:blip>
          <a:srcRect b="0" l="0" r="0" t="0"/>
          <a:stretch/>
        </p:blipFill>
        <p:spPr>
          <a:xfrm>
            <a:off x="9980762" y="0"/>
            <a:ext cx="2211238" cy="714658"/>
          </a:xfrm>
          <a:prstGeom prst="rect">
            <a:avLst/>
          </a:prstGeom>
          <a:noFill/>
          <a:ln>
            <a:noFill/>
          </a:ln>
        </p:spPr>
      </p:pic>
      <p:pic>
        <p:nvPicPr>
          <p:cNvPr id="206" name="Google Shape;206;p9"/>
          <p:cNvPicPr preferRelativeResize="0"/>
          <p:nvPr/>
        </p:nvPicPr>
        <p:blipFill rotWithShape="1">
          <a:blip r:embed="rId4">
            <a:alphaModFix/>
          </a:blip>
          <a:srcRect b="0" l="0" r="0" t="0"/>
          <a:stretch/>
        </p:blipFill>
        <p:spPr>
          <a:xfrm>
            <a:off x="1569050" y="885825"/>
            <a:ext cx="9053900" cy="2102300"/>
          </a:xfrm>
          <a:prstGeom prst="rect">
            <a:avLst/>
          </a:prstGeom>
          <a:noFill/>
          <a:ln>
            <a:noFill/>
          </a:ln>
        </p:spPr>
      </p:pic>
      <p:pic>
        <p:nvPicPr>
          <p:cNvPr id="207" name="Google Shape;207;p9"/>
          <p:cNvPicPr preferRelativeResize="0"/>
          <p:nvPr/>
        </p:nvPicPr>
        <p:blipFill rotWithShape="1">
          <a:blip r:embed="rId5">
            <a:alphaModFix/>
          </a:blip>
          <a:srcRect b="0" l="0" r="0" t="0"/>
          <a:stretch/>
        </p:blipFill>
        <p:spPr>
          <a:xfrm>
            <a:off x="1569050" y="3131000"/>
            <a:ext cx="4911313" cy="3145225"/>
          </a:xfrm>
          <a:prstGeom prst="rect">
            <a:avLst/>
          </a:prstGeom>
          <a:noFill/>
          <a:ln>
            <a:noFill/>
          </a:ln>
        </p:spPr>
      </p:pic>
      <p:sp>
        <p:nvSpPr>
          <p:cNvPr id="208" name="Google Shape;208;p9"/>
          <p:cNvSpPr txBox="1"/>
          <p:nvPr/>
        </p:nvSpPr>
        <p:spPr>
          <a:xfrm>
            <a:off x="7080268" y="3429000"/>
            <a:ext cx="3608400" cy="1954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200000"/>
              </a:lnSpc>
              <a:spcBef>
                <a:spcPts val="0"/>
              </a:spcBef>
              <a:spcAft>
                <a:spcPts val="0"/>
              </a:spcAft>
              <a:buClr>
                <a:srgbClr val="000000"/>
              </a:buClr>
              <a:buSzPts val="2300"/>
              <a:buFont typeface="Arial"/>
              <a:buChar char="●"/>
            </a:pPr>
            <a:r>
              <a:rPr b="0" i="0" lang="en-US" sz="2300" u="none" cap="none" strike="noStrike">
                <a:solidFill>
                  <a:srgbClr val="000000"/>
                </a:solidFill>
                <a:latin typeface="Gill Sans"/>
                <a:ea typeface="Gill Sans"/>
                <a:cs typeface="Gill Sans"/>
                <a:sym typeface="Gill Sans"/>
              </a:rPr>
              <a:t>7 </a:t>
            </a:r>
            <a:r>
              <a:rPr lang="en-US" sz="2300">
                <a:latin typeface="Gill Sans"/>
                <a:ea typeface="Gill Sans"/>
                <a:cs typeface="Gill Sans"/>
                <a:sym typeface="Gill Sans"/>
              </a:rPr>
              <a:t>Interval </a:t>
            </a:r>
            <a:r>
              <a:rPr b="0" i="0" lang="en-US" sz="2300" u="none" cap="none" strike="noStrike">
                <a:solidFill>
                  <a:srgbClr val="000000"/>
                </a:solidFill>
                <a:latin typeface="Gill Sans"/>
                <a:ea typeface="Gill Sans"/>
                <a:cs typeface="Gill Sans"/>
                <a:sym typeface="Gill Sans"/>
              </a:rPr>
              <a:t>Variables</a:t>
            </a:r>
            <a:endParaRPr b="0" i="0" sz="2300" u="none" cap="none" strike="noStrike">
              <a:solidFill>
                <a:srgbClr val="000000"/>
              </a:solidFill>
              <a:latin typeface="Gill Sans"/>
              <a:ea typeface="Gill Sans"/>
              <a:cs typeface="Gill Sans"/>
              <a:sym typeface="Gill Sans"/>
            </a:endParaRPr>
          </a:p>
          <a:p>
            <a:pPr indent="-374650" lvl="0" marL="457200" marR="0" rtl="0" algn="l">
              <a:lnSpc>
                <a:spcPct val="200000"/>
              </a:lnSpc>
              <a:spcBef>
                <a:spcPts val="0"/>
              </a:spcBef>
              <a:spcAft>
                <a:spcPts val="0"/>
              </a:spcAft>
              <a:buClr>
                <a:srgbClr val="000000"/>
              </a:buClr>
              <a:buSzPts val="2300"/>
              <a:buFont typeface="Arial"/>
              <a:buChar char="●"/>
            </a:pPr>
            <a:r>
              <a:rPr b="0" i="0" lang="en-US" sz="2300" u="none" cap="none" strike="noStrike">
                <a:solidFill>
                  <a:srgbClr val="000000"/>
                </a:solidFill>
                <a:latin typeface="Gill Sans"/>
                <a:ea typeface="Gill Sans"/>
                <a:cs typeface="Gill Sans"/>
                <a:sym typeface="Gill Sans"/>
              </a:rPr>
              <a:t>12 Nominal Variables</a:t>
            </a:r>
            <a:endParaRPr b="0" i="0" sz="2300" u="none" cap="none" strike="noStrike">
              <a:solidFill>
                <a:srgbClr val="000000"/>
              </a:solidFill>
              <a:latin typeface="Gill Sans"/>
              <a:ea typeface="Gill Sans"/>
              <a:cs typeface="Gill Sans"/>
              <a:sym typeface="Gill Sans"/>
            </a:endParaRPr>
          </a:p>
          <a:p>
            <a:pPr indent="-374650" lvl="0" marL="457200" marR="0" rtl="0" algn="l">
              <a:lnSpc>
                <a:spcPct val="200000"/>
              </a:lnSpc>
              <a:spcBef>
                <a:spcPts val="0"/>
              </a:spcBef>
              <a:spcAft>
                <a:spcPts val="0"/>
              </a:spcAft>
              <a:buClr>
                <a:srgbClr val="000000"/>
              </a:buClr>
              <a:buSzPts val="2300"/>
              <a:buFont typeface="Arial"/>
              <a:buChar char="●"/>
            </a:pPr>
            <a:r>
              <a:rPr b="0" i="0" lang="en-US" sz="2300" u="none" cap="none" strike="noStrike">
                <a:solidFill>
                  <a:srgbClr val="000000"/>
                </a:solidFill>
                <a:latin typeface="Gill Sans"/>
                <a:ea typeface="Gill Sans"/>
                <a:cs typeface="Gill Sans"/>
                <a:sym typeface="Gill Sans"/>
              </a:rPr>
              <a:t>2 Binary Variables</a:t>
            </a:r>
            <a:r>
              <a:rPr b="0" i="0" lang="en-US" sz="1600" u="none" cap="none" strike="noStrike">
                <a:solidFill>
                  <a:srgbClr val="000000"/>
                </a:solidFill>
                <a:latin typeface="Gill Sans"/>
                <a:ea typeface="Gill Sans"/>
                <a:cs typeface="Gill Sans"/>
                <a:sym typeface="Gill Sans"/>
              </a:rPr>
              <a:t> </a:t>
            </a:r>
            <a:endParaRPr b="0" i="0" sz="1600" u="none" cap="none" strike="noStrike">
              <a:solidFill>
                <a:srgbClr val="000000"/>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SIGNIFICANT VARIABLES TO THE MODEL</a:t>
            </a:r>
            <a:endParaRPr/>
          </a:p>
        </p:txBody>
      </p:sp>
      <p:pic>
        <p:nvPicPr>
          <p:cNvPr id="214" name="Google Shape;214;p10"/>
          <p:cNvPicPr preferRelativeResize="0"/>
          <p:nvPr/>
        </p:nvPicPr>
        <p:blipFill rotWithShape="1">
          <a:blip r:embed="rId3">
            <a:alphaModFix/>
          </a:blip>
          <a:srcRect b="0" l="0" r="0" t="0"/>
          <a:stretch/>
        </p:blipFill>
        <p:spPr>
          <a:xfrm>
            <a:off x="348887" y="1421510"/>
            <a:ext cx="8291475" cy="4014975"/>
          </a:xfrm>
          <a:prstGeom prst="rect">
            <a:avLst/>
          </a:prstGeom>
          <a:noFill/>
          <a:ln>
            <a:noFill/>
          </a:ln>
        </p:spPr>
      </p:pic>
      <p:sp>
        <p:nvSpPr>
          <p:cNvPr id="215" name="Google Shape;215;p10"/>
          <p:cNvSpPr txBox="1"/>
          <p:nvPr/>
        </p:nvSpPr>
        <p:spPr>
          <a:xfrm>
            <a:off x="9123924" y="2200050"/>
            <a:ext cx="2652000" cy="26781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50505"/>
              </a:buClr>
              <a:buSzPts val="1700"/>
              <a:buFont typeface="Arial"/>
              <a:buChar char="●"/>
            </a:pPr>
            <a:r>
              <a:rPr lang="en-US" sz="1800">
                <a:solidFill>
                  <a:srgbClr val="050505"/>
                </a:solidFill>
                <a:latin typeface="Gill Sans"/>
                <a:ea typeface="Gill Sans"/>
                <a:cs typeface="Gill Sans"/>
                <a:sym typeface="Gill Sans"/>
              </a:rPr>
              <a:t>Insignificant</a:t>
            </a:r>
            <a:r>
              <a:rPr lang="en-US" sz="1800">
                <a:solidFill>
                  <a:srgbClr val="050505"/>
                </a:solidFill>
                <a:latin typeface="Gill Sans"/>
                <a:ea typeface="Gill Sans"/>
                <a:cs typeface="Gill Sans"/>
                <a:sym typeface="Gill Sans"/>
              </a:rPr>
              <a:t> Variables have been dropped using variable selection and only the ones that add </a:t>
            </a:r>
            <a:r>
              <a:rPr lang="en-US" sz="1800">
                <a:solidFill>
                  <a:srgbClr val="050505"/>
                </a:solidFill>
                <a:latin typeface="Gill Sans"/>
                <a:ea typeface="Gill Sans"/>
                <a:cs typeface="Gill Sans"/>
                <a:sym typeface="Gill Sans"/>
              </a:rPr>
              <a:t>value</a:t>
            </a:r>
            <a:r>
              <a:rPr lang="en-US" sz="1800">
                <a:solidFill>
                  <a:srgbClr val="050505"/>
                </a:solidFill>
                <a:latin typeface="Gill Sans"/>
                <a:ea typeface="Gill Sans"/>
                <a:cs typeface="Gill Sans"/>
                <a:sym typeface="Gill Sans"/>
              </a:rPr>
              <a:t> to the model remain.</a:t>
            </a:r>
            <a:endParaRPr sz="1800">
              <a:solidFill>
                <a:srgbClr val="050505"/>
              </a:solidFill>
              <a:latin typeface="Gill Sans"/>
              <a:ea typeface="Gill Sans"/>
              <a:cs typeface="Gill Sans"/>
              <a:sym typeface="Gill Sans"/>
            </a:endParaRPr>
          </a:p>
          <a:p>
            <a:pPr indent="0" lvl="0" marL="457200" marR="0" rtl="0" algn="l">
              <a:lnSpc>
                <a:spcPct val="100000"/>
              </a:lnSpc>
              <a:spcBef>
                <a:spcPts val="0"/>
              </a:spcBef>
              <a:spcAft>
                <a:spcPts val="0"/>
              </a:spcAft>
              <a:buNone/>
            </a:pPr>
            <a:r>
              <a:t/>
            </a:r>
            <a:endParaRPr sz="1800">
              <a:solidFill>
                <a:srgbClr val="050505"/>
              </a:solidFill>
              <a:latin typeface="Gill Sans"/>
              <a:ea typeface="Gill Sans"/>
              <a:cs typeface="Gill Sans"/>
              <a:sym typeface="Gill Sans"/>
            </a:endParaRPr>
          </a:p>
          <a:p>
            <a:pPr indent="-342900" lvl="0" marL="457200" marR="0" rtl="0" algn="l">
              <a:lnSpc>
                <a:spcPct val="100000"/>
              </a:lnSpc>
              <a:spcBef>
                <a:spcPts val="0"/>
              </a:spcBef>
              <a:spcAft>
                <a:spcPts val="0"/>
              </a:spcAft>
              <a:buClr>
                <a:srgbClr val="050505"/>
              </a:buClr>
              <a:buSzPts val="1800"/>
              <a:buFont typeface="Gill Sans"/>
              <a:buChar char="●"/>
            </a:pPr>
            <a:r>
              <a:rPr lang="en-US" sz="1800">
                <a:solidFill>
                  <a:srgbClr val="050505"/>
                </a:solidFill>
                <a:latin typeface="Gill Sans"/>
                <a:ea typeface="Gill Sans"/>
                <a:cs typeface="Gill Sans"/>
                <a:sym typeface="Gill Sans"/>
              </a:rPr>
              <a:t>Complexity Reduced</a:t>
            </a:r>
            <a:endParaRPr sz="1800">
              <a:solidFill>
                <a:srgbClr val="050505"/>
              </a:solidFill>
              <a:latin typeface="Gill Sans"/>
              <a:ea typeface="Gill Sans"/>
              <a:cs typeface="Gill Sans"/>
              <a:sym typeface="Gill Sans"/>
            </a:endParaRPr>
          </a:p>
        </p:txBody>
      </p:sp>
      <p:pic>
        <p:nvPicPr>
          <p:cNvPr id="216" name="Google Shape;216;p10"/>
          <p:cNvPicPr preferRelativeResize="0"/>
          <p:nvPr>
            <p:ph idx="1" type="body"/>
          </p:nvPr>
        </p:nvPicPr>
        <p:blipFill rotWithShape="1">
          <a:blip r:embed="rId4">
            <a:alphaModFix/>
          </a:blip>
          <a:srcRect b="0" l="0" r="0" t="0"/>
          <a:stretch/>
        </p:blipFill>
        <p:spPr>
          <a:xfrm>
            <a:off x="9980762" y="0"/>
            <a:ext cx="2211300" cy="714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1"/>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DATA DISTRIBUTION</a:t>
            </a:r>
            <a:endParaRPr/>
          </a:p>
        </p:txBody>
      </p:sp>
      <p:pic>
        <p:nvPicPr>
          <p:cNvPr id="222" name="Google Shape;222;p11"/>
          <p:cNvPicPr preferRelativeResize="0"/>
          <p:nvPr/>
        </p:nvPicPr>
        <p:blipFill rotWithShape="1">
          <a:blip r:embed="rId3">
            <a:alphaModFix/>
          </a:blip>
          <a:srcRect b="0" l="0" r="0" t="0"/>
          <a:stretch/>
        </p:blipFill>
        <p:spPr>
          <a:xfrm>
            <a:off x="680749" y="884749"/>
            <a:ext cx="10830501" cy="5541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2"/>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DATA CLEANING – VARIABLE TRANSFORMATION</a:t>
            </a:r>
            <a:endParaRPr/>
          </a:p>
        </p:txBody>
      </p:sp>
      <p:pic>
        <p:nvPicPr>
          <p:cNvPr id="228" name="Google Shape;228;p12"/>
          <p:cNvPicPr preferRelativeResize="0"/>
          <p:nvPr>
            <p:ph idx="1" type="body"/>
          </p:nvPr>
        </p:nvPicPr>
        <p:blipFill rotWithShape="1">
          <a:blip r:embed="rId3">
            <a:alphaModFix/>
          </a:blip>
          <a:srcRect b="0" l="0" r="0" t="0"/>
          <a:stretch/>
        </p:blipFill>
        <p:spPr>
          <a:xfrm>
            <a:off x="10272718" y="0"/>
            <a:ext cx="1724020" cy="714658"/>
          </a:xfrm>
          <a:prstGeom prst="rect">
            <a:avLst/>
          </a:prstGeom>
          <a:noFill/>
          <a:ln>
            <a:noFill/>
          </a:ln>
        </p:spPr>
      </p:pic>
      <p:pic>
        <p:nvPicPr>
          <p:cNvPr id="229" name="Google Shape;229;p12"/>
          <p:cNvPicPr preferRelativeResize="0"/>
          <p:nvPr/>
        </p:nvPicPr>
        <p:blipFill rotWithShape="1">
          <a:blip r:embed="rId4">
            <a:alphaModFix/>
          </a:blip>
          <a:srcRect b="0" l="0" r="0" t="0"/>
          <a:stretch/>
        </p:blipFill>
        <p:spPr>
          <a:xfrm>
            <a:off x="475250" y="894650"/>
            <a:ext cx="7113126" cy="2270400"/>
          </a:xfrm>
          <a:prstGeom prst="rect">
            <a:avLst/>
          </a:prstGeom>
          <a:noFill/>
          <a:ln cap="flat" cmpd="sng" w="9525">
            <a:solidFill>
              <a:schemeClr val="dk1"/>
            </a:solidFill>
            <a:prstDash val="solid"/>
            <a:round/>
            <a:headEnd len="sm" w="sm" type="none"/>
            <a:tailEnd len="sm" w="sm" type="none"/>
          </a:ln>
        </p:spPr>
      </p:pic>
      <p:pic>
        <p:nvPicPr>
          <p:cNvPr id="230" name="Google Shape;230;p12"/>
          <p:cNvPicPr preferRelativeResize="0"/>
          <p:nvPr/>
        </p:nvPicPr>
        <p:blipFill rotWithShape="1">
          <a:blip r:embed="rId5">
            <a:alphaModFix/>
          </a:blip>
          <a:srcRect b="0" l="0" r="0" t="0"/>
          <a:stretch/>
        </p:blipFill>
        <p:spPr>
          <a:xfrm>
            <a:off x="475249" y="3429000"/>
            <a:ext cx="7113117" cy="2871350"/>
          </a:xfrm>
          <a:prstGeom prst="rect">
            <a:avLst/>
          </a:prstGeom>
          <a:noFill/>
          <a:ln>
            <a:noFill/>
          </a:ln>
        </p:spPr>
      </p:pic>
      <p:sp>
        <p:nvSpPr>
          <p:cNvPr id="231" name="Google Shape;231;p12"/>
          <p:cNvSpPr txBox="1"/>
          <p:nvPr/>
        </p:nvSpPr>
        <p:spPr>
          <a:xfrm>
            <a:off x="7930716" y="1905026"/>
            <a:ext cx="3663900" cy="26475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200000"/>
              </a:lnSpc>
              <a:spcBef>
                <a:spcPts val="0"/>
              </a:spcBef>
              <a:spcAft>
                <a:spcPts val="0"/>
              </a:spcAft>
              <a:buClr>
                <a:srgbClr val="000000"/>
              </a:buClr>
              <a:buSzPts val="1800"/>
              <a:buFont typeface="Arial"/>
              <a:buChar char="●"/>
            </a:pPr>
            <a:r>
              <a:rPr b="0" i="0" lang="en-US" sz="1600" u="none" cap="none" strike="noStrike">
                <a:solidFill>
                  <a:srgbClr val="000000"/>
                </a:solidFill>
                <a:latin typeface="Gill Sans"/>
                <a:ea typeface="Gill Sans"/>
                <a:cs typeface="Gill Sans"/>
                <a:sym typeface="Gill Sans"/>
              </a:rPr>
              <a:t>Stabilized Variance</a:t>
            </a:r>
            <a:endParaRPr b="0" i="0" sz="1600" u="none" cap="none" strike="noStrike">
              <a:solidFill>
                <a:srgbClr val="000000"/>
              </a:solidFill>
              <a:latin typeface="Gill Sans"/>
              <a:ea typeface="Gill Sans"/>
              <a:cs typeface="Gill Sans"/>
              <a:sym typeface="Gill Sans"/>
            </a:endParaRPr>
          </a:p>
          <a:p>
            <a:pPr indent="-342900" lvl="0" marL="457200" marR="0" rtl="0" algn="l">
              <a:lnSpc>
                <a:spcPct val="200000"/>
              </a:lnSpc>
              <a:spcBef>
                <a:spcPts val="0"/>
              </a:spcBef>
              <a:spcAft>
                <a:spcPts val="0"/>
              </a:spcAft>
              <a:buClr>
                <a:srgbClr val="000000"/>
              </a:buClr>
              <a:buSzPts val="1800"/>
              <a:buFont typeface="Arial"/>
              <a:buChar char="●"/>
            </a:pPr>
            <a:r>
              <a:rPr b="0" i="0" lang="en-US" sz="1600" u="none" cap="none" strike="noStrike">
                <a:solidFill>
                  <a:srgbClr val="000000"/>
                </a:solidFill>
                <a:latin typeface="Gill Sans"/>
                <a:ea typeface="Gill Sans"/>
                <a:cs typeface="Gill Sans"/>
                <a:sym typeface="Gill Sans"/>
              </a:rPr>
              <a:t>Corrected non-normality</a:t>
            </a:r>
            <a:endParaRPr b="0" i="0" sz="1600" u="none" cap="none" strike="noStrike">
              <a:solidFill>
                <a:srgbClr val="000000"/>
              </a:solidFill>
              <a:latin typeface="Gill Sans"/>
              <a:ea typeface="Gill Sans"/>
              <a:cs typeface="Gill Sans"/>
              <a:sym typeface="Gill Sans"/>
            </a:endParaRPr>
          </a:p>
          <a:p>
            <a:pPr indent="-342900" lvl="0" marL="457200" marR="0" rtl="0" algn="l">
              <a:lnSpc>
                <a:spcPct val="200000"/>
              </a:lnSpc>
              <a:spcBef>
                <a:spcPts val="0"/>
              </a:spcBef>
              <a:spcAft>
                <a:spcPts val="0"/>
              </a:spcAft>
              <a:buClr>
                <a:srgbClr val="000000"/>
              </a:buClr>
              <a:buSzPts val="1800"/>
              <a:buFont typeface="Arial"/>
              <a:buChar char="●"/>
            </a:pPr>
            <a:r>
              <a:rPr b="0" i="0" lang="en-US" sz="1600" u="none" cap="none" strike="noStrike">
                <a:solidFill>
                  <a:srgbClr val="000000"/>
                </a:solidFill>
                <a:latin typeface="Gill Sans"/>
                <a:ea typeface="Gill Sans"/>
                <a:cs typeface="Gill Sans"/>
                <a:sym typeface="Gill Sans"/>
              </a:rPr>
              <a:t>Removed non-linearity</a:t>
            </a:r>
            <a:endParaRPr b="0" i="0" sz="1600" u="none" cap="none" strike="noStrike">
              <a:solidFill>
                <a:srgbClr val="000000"/>
              </a:solidFill>
              <a:latin typeface="Gill Sans"/>
              <a:ea typeface="Gill Sans"/>
              <a:cs typeface="Gill Sans"/>
              <a:sym typeface="Gill Sans"/>
            </a:endParaRPr>
          </a:p>
          <a:p>
            <a:pPr indent="-342900" lvl="0" marL="457200" marR="0" rtl="0" algn="l">
              <a:lnSpc>
                <a:spcPct val="200000"/>
              </a:lnSpc>
              <a:spcBef>
                <a:spcPts val="0"/>
              </a:spcBef>
              <a:spcAft>
                <a:spcPts val="0"/>
              </a:spcAft>
              <a:buClr>
                <a:srgbClr val="000000"/>
              </a:buClr>
              <a:buSzPts val="1800"/>
              <a:buFont typeface="Arial"/>
              <a:buChar char="●"/>
            </a:pPr>
            <a:r>
              <a:rPr b="0" i="0" lang="en-US" sz="1600" u="none" cap="none" strike="noStrike">
                <a:solidFill>
                  <a:srgbClr val="000000"/>
                </a:solidFill>
                <a:latin typeface="Gill Sans"/>
                <a:ea typeface="Gill Sans"/>
                <a:cs typeface="Gill Sans"/>
                <a:sym typeface="Gill Sans"/>
              </a:rPr>
              <a:t>Generally improved the fit of the model to the data</a:t>
            </a:r>
            <a:endParaRPr b="0" i="0" sz="1600" u="none" cap="none" strike="noStrike">
              <a:solidFill>
                <a:srgbClr val="000000"/>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3"/>
          <p:cNvSpPr txBox="1"/>
          <p:nvPr>
            <p:ph type="title"/>
          </p:nvPr>
        </p:nvSpPr>
        <p:spPr>
          <a:xfrm>
            <a:off x="195262" y="249525"/>
            <a:ext cx="11801400" cy="600000"/>
          </a:xfrm>
          <a:prstGeom prst="rect">
            <a:avLst/>
          </a:prstGeom>
          <a:noFill/>
          <a:ln>
            <a:noFill/>
          </a:ln>
        </p:spPr>
        <p:txBody>
          <a:bodyPr anchorCtr="0" anchor="ctr" bIns="182875" lIns="182875" spcFirstLastPara="1" rIns="182875" wrap="square" tIns="182875">
            <a:normAutofit fontScale="90000"/>
          </a:bodyPr>
          <a:lstStyle/>
          <a:p>
            <a:pPr indent="0" lvl="0" marL="0" rtl="0" algn="l">
              <a:spcBef>
                <a:spcPts val="0"/>
              </a:spcBef>
              <a:spcAft>
                <a:spcPts val="0"/>
              </a:spcAft>
              <a:buClr>
                <a:srgbClr val="262626"/>
              </a:buClr>
              <a:buSzPct val="100000"/>
              <a:buFont typeface="Gill Sans"/>
              <a:buNone/>
            </a:pPr>
            <a:r>
              <a:rPr lang="en-US"/>
              <a:t>DATA CLEANING – VARIABLE STANDARDIZATION</a:t>
            </a:r>
            <a:endParaRPr/>
          </a:p>
          <a:p>
            <a:pPr indent="0" lvl="0" marL="0" rtl="0" algn="l">
              <a:lnSpc>
                <a:spcPct val="90000"/>
              </a:lnSpc>
              <a:spcBef>
                <a:spcPts val="0"/>
              </a:spcBef>
              <a:spcAft>
                <a:spcPts val="0"/>
              </a:spcAft>
              <a:buClr>
                <a:srgbClr val="262626"/>
              </a:buClr>
              <a:buSzPct val="100000"/>
              <a:buFont typeface="Gill Sans"/>
              <a:buNone/>
            </a:pPr>
            <a:r>
              <a:t/>
            </a:r>
            <a:endParaRPr/>
          </a:p>
        </p:txBody>
      </p:sp>
      <p:pic>
        <p:nvPicPr>
          <p:cNvPr id="237" name="Google Shape;237;p13"/>
          <p:cNvPicPr preferRelativeResize="0"/>
          <p:nvPr>
            <p:ph idx="1" type="body"/>
          </p:nvPr>
        </p:nvPicPr>
        <p:blipFill rotWithShape="1">
          <a:blip r:embed="rId3">
            <a:alphaModFix/>
          </a:blip>
          <a:srcRect b="0" l="0" r="0" t="0"/>
          <a:stretch/>
        </p:blipFill>
        <p:spPr>
          <a:xfrm>
            <a:off x="10272718" y="102600"/>
            <a:ext cx="1724020" cy="640350"/>
          </a:xfrm>
          <a:prstGeom prst="rect">
            <a:avLst/>
          </a:prstGeom>
          <a:noFill/>
          <a:ln>
            <a:noFill/>
          </a:ln>
        </p:spPr>
      </p:pic>
      <p:pic>
        <p:nvPicPr>
          <p:cNvPr id="238" name="Google Shape;238;p13"/>
          <p:cNvPicPr preferRelativeResize="0"/>
          <p:nvPr/>
        </p:nvPicPr>
        <p:blipFill rotWithShape="1">
          <a:blip r:embed="rId4">
            <a:alphaModFix/>
          </a:blip>
          <a:srcRect b="0" l="0" r="0" t="0"/>
          <a:stretch/>
        </p:blipFill>
        <p:spPr>
          <a:xfrm>
            <a:off x="195252" y="849600"/>
            <a:ext cx="6933674" cy="2270400"/>
          </a:xfrm>
          <a:prstGeom prst="rect">
            <a:avLst/>
          </a:prstGeom>
          <a:noFill/>
          <a:ln cap="flat" cmpd="sng" w="9525">
            <a:solidFill>
              <a:schemeClr val="dk1"/>
            </a:solidFill>
            <a:prstDash val="solid"/>
            <a:round/>
            <a:headEnd len="sm" w="sm" type="none"/>
            <a:tailEnd len="sm" w="sm" type="none"/>
          </a:ln>
        </p:spPr>
      </p:pic>
      <p:pic>
        <p:nvPicPr>
          <p:cNvPr id="239" name="Google Shape;239;p13"/>
          <p:cNvPicPr preferRelativeResize="0"/>
          <p:nvPr/>
        </p:nvPicPr>
        <p:blipFill rotWithShape="1">
          <a:blip r:embed="rId5">
            <a:alphaModFix/>
          </a:blip>
          <a:srcRect b="0" l="0" r="0" t="0"/>
          <a:stretch/>
        </p:blipFill>
        <p:spPr>
          <a:xfrm>
            <a:off x="195262" y="3429000"/>
            <a:ext cx="6933664" cy="2905125"/>
          </a:xfrm>
          <a:prstGeom prst="rect">
            <a:avLst/>
          </a:prstGeom>
          <a:noFill/>
          <a:ln>
            <a:noFill/>
          </a:ln>
        </p:spPr>
      </p:pic>
      <p:sp>
        <p:nvSpPr>
          <p:cNvPr id="240" name="Google Shape;240;p13"/>
          <p:cNvSpPr txBox="1"/>
          <p:nvPr/>
        </p:nvSpPr>
        <p:spPr>
          <a:xfrm>
            <a:off x="7264801" y="1739600"/>
            <a:ext cx="4873200" cy="2986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200000"/>
              </a:lnSpc>
              <a:spcBef>
                <a:spcPts val="0"/>
              </a:spcBef>
              <a:spcAft>
                <a:spcPts val="0"/>
              </a:spcAft>
              <a:buClr>
                <a:srgbClr val="000000"/>
              </a:buClr>
              <a:buSzPts val="1800"/>
              <a:buFont typeface="Arial"/>
              <a:buChar char="●"/>
            </a:pPr>
            <a:r>
              <a:rPr b="0" i="0" lang="en-US" sz="1400" u="none" cap="none" strike="noStrike">
                <a:solidFill>
                  <a:srgbClr val="000000"/>
                </a:solidFill>
                <a:latin typeface="Gill Sans"/>
                <a:ea typeface="Gill Sans"/>
                <a:cs typeface="Gill Sans"/>
                <a:sym typeface="Gill Sans"/>
              </a:rPr>
              <a:t>Performs weighted standardization</a:t>
            </a:r>
            <a:endParaRPr b="0" i="0" sz="1400" u="none" cap="none" strike="noStrike">
              <a:solidFill>
                <a:srgbClr val="000000"/>
              </a:solidFill>
              <a:latin typeface="Gill Sans"/>
              <a:ea typeface="Gill Sans"/>
              <a:cs typeface="Gill Sans"/>
              <a:sym typeface="Gill Sans"/>
            </a:endParaRPr>
          </a:p>
          <a:p>
            <a:pPr indent="-342900" lvl="0" marL="457200" marR="0" rtl="0" algn="l">
              <a:lnSpc>
                <a:spcPct val="200000"/>
              </a:lnSpc>
              <a:spcBef>
                <a:spcPts val="0"/>
              </a:spcBef>
              <a:spcAft>
                <a:spcPts val="0"/>
              </a:spcAft>
              <a:buClr>
                <a:srgbClr val="000000"/>
              </a:buClr>
              <a:buSzPts val="1800"/>
              <a:buFont typeface="Arial"/>
              <a:buChar char="●"/>
            </a:pPr>
            <a:r>
              <a:rPr b="0" i="0" lang="en-US" sz="1400" u="none" cap="none" strike="noStrike">
                <a:solidFill>
                  <a:srgbClr val="000000"/>
                </a:solidFill>
                <a:latin typeface="Gill Sans"/>
                <a:ea typeface="Gill Sans"/>
                <a:cs typeface="Gill Sans"/>
                <a:sym typeface="Gill Sans"/>
              </a:rPr>
              <a:t>Stabilizes the data so that the variables are measured at one scale</a:t>
            </a:r>
            <a:endParaRPr b="0" i="0" sz="1400" u="none" cap="none" strike="noStrike">
              <a:solidFill>
                <a:srgbClr val="000000"/>
              </a:solidFill>
              <a:latin typeface="Gill Sans"/>
              <a:ea typeface="Gill Sans"/>
              <a:cs typeface="Gill Sans"/>
              <a:sym typeface="Gill Sans"/>
            </a:endParaRPr>
          </a:p>
          <a:p>
            <a:pPr indent="-342900" lvl="0" marL="457200" marR="0" rtl="0" algn="l">
              <a:lnSpc>
                <a:spcPct val="200000"/>
              </a:lnSpc>
              <a:spcBef>
                <a:spcPts val="0"/>
              </a:spcBef>
              <a:spcAft>
                <a:spcPts val="0"/>
              </a:spcAft>
              <a:buClr>
                <a:srgbClr val="000000"/>
              </a:buClr>
              <a:buSzPts val="1800"/>
              <a:buFont typeface="Arial"/>
              <a:buChar char="●"/>
            </a:pPr>
            <a:r>
              <a:rPr b="0" i="0" lang="en-US" sz="1400" u="none" cap="none" strike="noStrike">
                <a:solidFill>
                  <a:srgbClr val="000000"/>
                </a:solidFill>
                <a:latin typeface="Gill Sans"/>
                <a:ea typeface="Gill Sans"/>
                <a:cs typeface="Gill Sans"/>
                <a:sym typeface="Gill Sans"/>
              </a:rPr>
              <a:t>If not standardized:</a:t>
            </a:r>
            <a:endParaRPr b="0" i="0" sz="1400" u="none" cap="none" strike="noStrike">
              <a:solidFill>
                <a:srgbClr val="000000"/>
              </a:solidFill>
              <a:latin typeface="Gill Sans"/>
              <a:ea typeface="Gill Sans"/>
              <a:cs typeface="Gill Sans"/>
              <a:sym typeface="Gill Sans"/>
            </a:endParaRPr>
          </a:p>
          <a:p>
            <a:pPr indent="-330200" lvl="1" marL="914400" marR="0" rtl="0" algn="l">
              <a:lnSpc>
                <a:spcPct val="200000"/>
              </a:lnSpc>
              <a:spcBef>
                <a:spcPts val="0"/>
              </a:spcBef>
              <a:spcAft>
                <a:spcPts val="0"/>
              </a:spcAft>
              <a:buClr>
                <a:srgbClr val="000000"/>
              </a:buClr>
              <a:buSzPts val="1600"/>
              <a:buFont typeface="Arial"/>
              <a:buChar char="○"/>
            </a:pPr>
            <a:r>
              <a:rPr b="0" i="0" lang="en-US" sz="1400" u="none" cap="none" strike="noStrike">
                <a:solidFill>
                  <a:srgbClr val="000000"/>
                </a:solidFill>
                <a:latin typeface="Gill Sans"/>
                <a:ea typeface="Gill Sans"/>
                <a:cs typeface="Gill Sans"/>
                <a:sym typeface="Gill Sans"/>
              </a:rPr>
              <a:t>Numerical stability and precision of estimators are influenced</a:t>
            </a:r>
            <a:r>
              <a:rPr b="0" i="0" lang="en-US" sz="1200" u="none" cap="none" strike="noStrike">
                <a:solidFill>
                  <a:srgbClr val="000000"/>
                </a:solidFill>
                <a:latin typeface="Gill Sans"/>
                <a:ea typeface="Gill Sans"/>
                <a:cs typeface="Gill Sans"/>
                <a:sym typeface="Gill Sans"/>
              </a:rPr>
              <a:t> </a:t>
            </a:r>
            <a:endParaRPr b="0" i="0" sz="1200" u="none" cap="none" strike="noStrike">
              <a:solidFill>
                <a:srgbClr val="000000"/>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14"/>
          <p:cNvPicPr preferRelativeResize="0"/>
          <p:nvPr/>
        </p:nvPicPr>
        <p:blipFill rotWithShape="1">
          <a:blip r:embed="rId3">
            <a:alphaModFix/>
          </a:blip>
          <a:srcRect b="0" l="0" r="0" t="0"/>
          <a:stretch/>
        </p:blipFill>
        <p:spPr>
          <a:xfrm>
            <a:off x="1724076" y="0"/>
            <a:ext cx="10467924" cy="6542453"/>
          </a:xfrm>
          <a:prstGeom prst="rect">
            <a:avLst/>
          </a:prstGeom>
          <a:noFill/>
          <a:ln>
            <a:noFill/>
          </a:ln>
        </p:spPr>
      </p:pic>
      <p:sp>
        <p:nvSpPr>
          <p:cNvPr id="246" name="Google Shape;246;p14"/>
          <p:cNvSpPr/>
          <p:nvPr/>
        </p:nvSpPr>
        <p:spPr>
          <a:xfrm>
            <a:off x="0" y="0"/>
            <a:ext cx="6019800" cy="6542453"/>
          </a:xfrm>
          <a:prstGeom prst="flowChartDelay">
            <a:avLst/>
          </a:prstGeom>
          <a:solidFill>
            <a:srgbClr val="F2F2F2"/>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7" name="Google Shape;247;p14"/>
          <p:cNvSpPr/>
          <p:nvPr/>
        </p:nvSpPr>
        <p:spPr>
          <a:xfrm>
            <a:off x="0" y="0"/>
            <a:ext cx="5895975" cy="6543063"/>
          </a:xfrm>
          <a:prstGeom prst="flowChartDelay">
            <a:avLst/>
          </a:prstGeom>
          <a:gradFill>
            <a:gsLst>
              <a:gs pos="0">
                <a:srgbClr val="B5E1E7"/>
              </a:gs>
              <a:gs pos="46000">
                <a:srgbClr val="215D65"/>
              </a:gs>
              <a:gs pos="100000">
                <a:srgbClr val="91D2DB"/>
              </a:gs>
            </a:gsLst>
            <a:lin ang="16200000" scaled="0"/>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8" name="Google Shape;248;p14"/>
          <p:cNvSpPr txBox="1"/>
          <p:nvPr>
            <p:ph type="ctrTitle"/>
          </p:nvPr>
        </p:nvSpPr>
        <p:spPr>
          <a:xfrm>
            <a:off x="209549" y="2381250"/>
            <a:ext cx="4619626" cy="1819275"/>
          </a:xfrm>
          <a:prstGeom prst="rect">
            <a:avLst/>
          </a:prstGeom>
          <a:noFill/>
          <a:ln>
            <a:noFill/>
          </a:ln>
        </p:spPr>
        <p:txBody>
          <a:bodyPr anchorCtr="1" anchor="ctr" bIns="182875" lIns="274300" spcFirstLastPara="1" rIns="274300" wrap="square" tIns="182875">
            <a:noAutofit/>
          </a:bodyPr>
          <a:lstStyle/>
          <a:p>
            <a:pPr indent="0" lvl="0" marL="0" rtl="0" algn="ctr">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MODEL SELECTION</a:t>
            </a:r>
            <a:br>
              <a:rPr lang="en-US" sz="2800">
                <a:solidFill>
                  <a:schemeClr val="lt1"/>
                </a:solidFill>
                <a:latin typeface="Arial"/>
                <a:ea typeface="Arial"/>
                <a:cs typeface="Arial"/>
                <a:sym typeface="Arial"/>
              </a:rPr>
            </a:br>
            <a:br>
              <a:rPr lang="en-US" sz="2800">
                <a:solidFill>
                  <a:schemeClr val="lt1"/>
                </a:solidFill>
                <a:latin typeface="Arial"/>
                <a:ea typeface="Arial"/>
                <a:cs typeface="Arial"/>
                <a:sym typeface="Arial"/>
              </a:rPr>
            </a:br>
            <a:endParaRPr sz="1600">
              <a:solidFill>
                <a:schemeClr val="lt1"/>
              </a:solidFill>
              <a:latin typeface="Arial"/>
              <a:ea typeface="Arial"/>
              <a:cs typeface="Arial"/>
              <a:sym typeface="Arial"/>
            </a:endParaRPr>
          </a:p>
        </p:txBody>
      </p:sp>
      <p:cxnSp>
        <p:nvCxnSpPr>
          <p:cNvPr id="249" name="Google Shape;249;p14"/>
          <p:cNvCxnSpPr/>
          <p:nvPr/>
        </p:nvCxnSpPr>
        <p:spPr>
          <a:xfrm>
            <a:off x="304800" y="3324225"/>
            <a:ext cx="4381500" cy="0"/>
          </a:xfrm>
          <a:prstGeom prst="straightConnector1">
            <a:avLst/>
          </a:prstGeom>
          <a:noFill/>
          <a:ln cap="flat" cmpd="sng" w="31750">
            <a:solidFill>
              <a:schemeClr val="lt1"/>
            </a:solidFill>
            <a:prstDash val="solid"/>
            <a:round/>
            <a:headEnd len="sm" w="sm" type="none"/>
            <a:tailEnd len="sm" w="sm" type="none"/>
          </a:ln>
        </p:spPr>
      </p:cxnSp>
      <p:sp>
        <p:nvSpPr>
          <p:cNvPr id="250" name="Google Shape;250;p14"/>
          <p:cNvSpPr txBox="1"/>
          <p:nvPr/>
        </p:nvSpPr>
        <p:spPr>
          <a:xfrm>
            <a:off x="304800" y="3429000"/>
            <a:ext cx="43815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5"/>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MODEL SELECTION</a:t>
            </a:r>
            <a:endParaRPr/>
          </a:p>
        </p:txBody>
      </p:sp>
      <p:grpSp>
        <p:nvGrpSpPr>
          <p:cNvPr id="256" name="Google Shape;256;p15"/>
          <p:cNvGrpSpPr/>
          <p:nvPr/>
        </p:nvGrpSpPr>
        <p:grpSpPr>
          <a:xfrm>
            <a:off x="190500" y="1126281"/>
            <a:ext cx="11801474" cy="4794349"/>
            <a:chOff x="0" y="278556"/>
            <a:chExt cx="11801474" cy="4794349"/>
          </a:xfrm>
        </p:grpSpPr>
        <p:sp>
          <p:nvSpPr>
            <p:cNvPr id="257" name="Google Shape;257;p15"/>
            <p:cNvSpPr/>
            <p:nvPr/>
          </p:nvSpPr>
          <p:spPr>
            <a:xfrm>
              <a:off x="0" y="278556"/>
              <a:ext cx="3687960" cy="2212776"/>
            </a:xfrm>
            <a:prstGeom prst="rect">
              <a:avLst/>
            </a:prstGeom>
            <a:solidFill>
              <a:srgbClr val="8AB830"/>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txBox="1"/>
            <p:nvPr/>
          </p:nvSpPr>
          <p:spPr>
            <a:xfrm>
              <a:off x="0" y="278556"/>
              <a:ext cx="3687960" cy="2212776"/>
            </a:xfrm>
            <a:prstGeom prst="rect">
              <a:avLst/>
            </a:prstGeom>
            <a:noFill/>
            <a:ln>
              <a:noFill/>
            </a:ln>
          </p:spPr>
          <p:txBody>
            <a:bodyPr anchorCtr="0" anchor="ctr" bIns="205725" lIns="205725" spcFirstLastPara="1" rIns="205725" wrap="square" tIns="205725">
              <a:noAutofit/>
            </a:bodyPr>
            <a:lstStyle/>
            <a:p>
              <a:pPr indent="0" lvl="0" marL="0" marR="0" rtl="0" algn="ctr">
                <a:lnSpc>
                  <a:spcPct val="90000"/>
                </a:lnSpc>
                <a:spcBef>
                  <a:spcPts val="0"/>
                </a:spcBef>
                <a:spcAft>
                  <a:spcPts val="0"/>
                </a:spcAft>
                <a:buClr>
                  <a:schemeClr val="lt1"/>
                </a:buClr>
                <a:buSzPts val="5400"/>
                <a:buFont typeface="Arial"/>
                <a:buNone/>
              </a:pPr>
              <a:r>
                <a:rPr b="0" i="0" lang="en-US" sz="5400" u="none" cap="none" strike="noStrike">
                  <a:solidFill>
                    <a:schemeClr val="lt1"/>
                  </a:solidFill>
                  <a:latin typeface="Arial"/>
                  <a:ea typeface="Arial"/>
                  <a:cs typeface="Arial"/>
                  <a:sym typeface="Arial"/>
                </a:rPr>
                <a:t>Decision Tree</a:t>
              </a:r>
              <a:endParaRPr/>
            </a:p>
          </p:txBody>
        </p:sp>
        <p:sp>
          <p:nvSpPr>
            <p:cNvPr id="259" name="Google Shape;259;p15"/>
            <p:cNvSpPr/>
            <p:nvPr/>
          </p:nvSpPr>
          <p:spPr>
            <a:xfrm>
              <a:off x="4056757" y="278556"/>
              <a:ext cx="3687960" cy="2212776"/>
            </a:xfrm>
            <a:prstGeom prst="rect">
              <a:avLst/>
            </a:prstGeom>
            <a:solidFill>
              <a:srgbClr val="BFCE38"/>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txBox="1"/>
            <p:nvPr/>
          </p:nvSpPr>
          <p:spPr>
            <a:xfrm>
              <a:off x="4056757" y="278556"/>
              <a:ext cx="3687960" cy="2212776"/>
            </a:xfrm>
            <a:prstGeom prst="rect">
              <a:avLst/>
            </a:prstGeom>
            <a:noFill/>
            <a:ln>
              <a:noFill/>
            </a:ln>
          </p:spPr>
          <p:txBody>
            <a:bodyPr anchorCtr="0" anchor="ctr" bIns="205725" lIns="205725" spcFirstLastPara="1" rIns="205725" wrap="square" tIns="205725">
              <a:noAutofit/>
            </a:bodyPr>
            <a:lstStyle/>
            <a:p>
              <a:pPr indent="0" lvl="0" marL="0" marR="0" rtl="0" algn="ctr">
                <a:lnSpc>
                  <a:spcPct val="90000"/>
                </a:lnSpc>
                <a:spcBef>
                  <a:spcPts val="0"/>
                </a:spcBef>
                <a:spcAft>
                  <a:spcPts val="0"/>
                </a:spcAft>
                <a:buClr>
                  <a:schemeClr val="lt1"/>
                </a:buClr>
                <a:buSzPts val="5400"/>
                <a:buFont typeface="Arial"/>
                <a:buNone/>
              </a:pPr>
              <a:r>
                <a:rPr b="0" i="0" lang="en-US" sz="5400" u="none" cap="none" strike="noStrike">
                  <a:solidFill>
                    <a:schemeClr val="lt1"/>
                  </a:solidFill>
                  <a:latin typeface="Arial"/>
                  <a:ea typeface="Arial"/>
                  <a:cs typeface="Arial"/>
                  <a:sym typeface="Arial"/>
                </a:rPr>
                <a:t>Neural Network</a:t>
              </a:r>
              <a:endParaRPr/>
            </a:p>
          </p:txBody>
        </p:sp>
        <p:sp>
          <p:nvSpPr>
            <p:cNvPr id="261" name="Google Shape;261;p15"/>
            <p:cNvSpPr/>
            <p:nvPr/>
          </p:nvSpPr>
          <p:spPr>
            <a:xfrm>
              <a:off x="8113514" y="278556"/>
              <a:ext cx="3687960" cy="2212776"/>
            </a:xfrm>
            <a:prstGeom prst="rect">
              <a:avLst/>
            </a:prstGeom>
            <a:solidFill>
              <a:srgbClr val="009673"/>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txBox="1"/>
            <p:nvPr/>
          </p:nvSpPr>
          <p:spPr>
            <a:xfrm>
              <a:off x="8113514" y="278556"/>
              <a:ext cx="3687960" cy="2212776"/>
            </a:xfrm>
            <a:prstGeom prst="rect">
              <a:avLst/>
            </a:prstGeom>
            <a:noFill/>
            <a:ln>
              <a:noFill/>
            </a:ln>
          </p:spPr>
          <p:txBody>
            <a:bodyPr anchorCtr="0" anchor="ctr" bIns="205725" lIns="205725" spcFirstLastPara="1" rIns="205725" wrap="square" tIns="205725">
              <a:noAutofit/>
            </a:bodyPr>
            <a:lstStyle/>
            <a:p>
              <a:pPr indent="0" lvl="0" marL="0" marR="0" rtl="0" algn="ctr">
                <a:lnSpc>
                  <a:spcPct val="90000"/>
                </a:lnSpc>
                <a:spcBef>
                  <a:spcPts val="0"/>
                </a:spcBef>
                <a:spcAft>
                  <a:spcPts val="0"/>
                </a:spcAft>
                <a:buClr>
                  <a:schemeClr val="lt1"/>
                </a:buClr>
                <a:buSzPts val="5400"/>
                <a:buFont typeface="Arial"/>
                <a:buNone/>
              </a:pPr>
              <a:r>
                <a:rPr b="0" i="0" lang="en-US" sz="5400" u="none" cap="none" strike="noStrike">
                  <a:solidFill>
                    <a:schemeClr val="lt1"/>
                  </a:solidFill>
                  <a:latin typeface="Arial"/>
                  <a:ea typeface="Arial"/>
                  <a:cs typeface="Arial"/>
                  <a:sym typeface="Arial"/>
                </a:rPr>
                <a:t>Random Forest</a:t>
              </a:r>
              <a:endParaRPr/>
            </a:p>
          </p:txBody>
        </p:sp>
        <p:sp>
          <p:nvSpPr>
            <p:cNvPr id="263" name="Google Shape;263;p15"/>
            <p:cNvSpPr/>
            <p:nvPr/>
          </p:nvSpPr>
          <p:spPr>
            <a:xfrm>
              <a:off x="0" y="2860129"/>
              <a:ext cx="3687960" cy="2212776"/>
            </a:xfrm>
            <a:prstGeom prst="rect">
              <a:avLst/>
            </a:prstGeom>
            <a:solidFill>
              <a:schemeClr val="accent5"/>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txBox="1"/>
            <p:nvPr/>
          </p:nvSpPr>
          <p:spPr>
            <a:xfrm>
              <a:off x="0" y="2860129"/>
              <a:ext cx="3687960" cy="2212776"/>
            </a:xfrm>
            <a:prstGeom prst="rect">
              <a:avLst/>
            </a:prstGeom>
            <a:noFill/>
            <a:ln>
              <a:noFill/>
            </a:ln>
          </p:spPr>
          <p:txBody>
            <a:bodyPr anchorCtr="0" anchor="ctr" bIns="205725" lIns="205725" spcFirstLastPara="1" rIns="205725" wrap="square" tIns="205725">
              <a:noAutofit/>
            </a:bodyPr>
            <a:lstStyle/>
            <a:p>
              <a:pPr indent="0" lvl="0" marL="0" marR="0" rtl="0" algn="ctr">
                <a:lnSpc>
                  <a:spcPct val="90000"/>
                </a:lnSpc>
                <a:spcBef>
                  <a:spcPts val="0"/>
                </a:spcBef>
                <a:spcAft>
                  <a:spcPts val="0"/>
                </a:spcAft>
                <a:buClr>
                  <a:schemeClr val="lt1"/>
                </a:buClr>
                <a:buSzPts val="5400"/>
                <a:buFont typeface="Arial"/>
                <a:buNone/>
              </a:pPr>
              <a:r>
                <a:rPr b="0" i="0" lang="en-US" sz="5400" u="none" cap="none" strike="noStrike">
                  <a:solidFill>
                    <a:schemeClr val="lt1"/>
                  </a:solidFill>
                  <a:latin typeface="Arial"/>
                  <a:ea typeface="Arial"/>
                  <a:cs typeface="Arial"/>
                  <a:sym typeface="Arial"/>
                </a:rPr>
                <a:t>Gradient Boosting</a:t>
              </a:r>
              <a:endParaRPr/>
            </a:p>
          </p:txBody>
        </p:sp>
        <p:sp>
          <p:nvSpPr>
            <p:cNvPr id="265" name="Google Shape;265;p15"/>
            <p:cNvSpPr/>
            <p:nvPr/>
          </p:nvSpPr>
          <p:spPr>
            <a:xfrm>
              <a:off x="4056757" y="2860129"/>
              <a:ext cx="3687960" cy="2212776"/>
            </a:xfrm>
            <a:prstGeom prst="rect">
              <a:avLst/>
            </a:prstGeom>
            <a:solidFill>
              <a:srgbClr val="0689B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txBox="1"/>
            <p:nvPr/>
          </p:nvSpPr>
          <p:spPr>
            <a:xfrm>
              <a:off x="4056757" y="2860129"/>
              <a:ext cx="3687960" cy="2212776"/>
            </a:xfrm>
            <a:prstGeom prst="rect">
              <a:avLst/>
            </a:prstGeom>
            <a:noFill/>
            <a:ln>
              <a:noFill/>
            </a:ln>
          </p:spPr>
          <p:txBody>
            <a:bodyPr anchorCtr="0" anchor="ctr" bIns="205725" lIns="205725" spcFirstLastPara="1" rIns="205725" wrap="square" tIns="205725">
              <a:noAutofit/>
            </a:bodyPr>
            <a:lstStyle/>
            <a:p>
              <a:pPr indent="0" lvl="0" marL="0" marR="0" rtl="0" algn="ctr">
                <a:lnSpc>
                  <a:spcPct val="90000"/>
                </a:lnSpc>
                <a:spcBef>
                  <a:spcPts val="0"/>
                </a:spcBef>
                <a:spcAft>
                  <a:spcPts val="0"/>
                </a:spcAft>
                <a:buClr>
                  <a:schemeClr val="lt1"/>
                </a:buClr>
                <a:buSzPts val="5400"/>
                <a:buFont typeface="Arial"/>
                <a:buNone/>
              </a:pPr>
              <a:r>
                <a:rPr b="0" i="0" lang="en-US" sz="5400" u="none" cap="none" strike="noStrike">
                  <a:solidFill>
                    <a:schemeClr val="lt1"/>
                  </a:solidFill>
                  <a:latin typeface="Arial"/>
                  <a:ea typeface="Arial"/>
                  <a:cs typeface="Arial"/>
                  <a:sym typeface="Arial"/>
                </a:rPr>
                <a:t>Logit</a:t>
              </a:r>
              <a:endParaRPr/>
            </a:p>
          </p:txBody>
        </p:sp>
        <p:sp>
          <p:nvSpPr>
            <p:cNvPr id="267" name="Google Shape;267;p15"/>
            <p:cNvSpPr/>
            <p:nvPr/>
          </p:nvSpPr>
          <p:spPr>
            <a:xfrm>
              <a:off x="8113514" y="2860129"/>
              <a:ext cx="3687960" cy="2212776"/>
            </a:xfrm>
            <a:prstGeom prst="rect">
              <a:avLst/>
            </a:prstGeom>
            <a:solidFill>
              <a:srgbClr val="8AB830"/>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txBox="1"/>
            <p:nvPr/>
          </p:nvSpPr>
          <p:spPr>
            <a:xfrm>
              <a:off x="8113514" y="2860129"/>
              <a:ext cx="3687960" cy="2212776"/>
            </a:xfrm>
            <a:prstGeom prst="rect">
              <a:avLst/>
            </a:prstGeom>
            <a:noFill/>
            <a:ln>
              <a:noFill/>
            </a:ln>
          </p:spPr>
          <p:txBody>
            <a:bodyPr anchorCtr="0" anchor="ctr" bIns="205725" lIns="205725" spcFirstLastPara="1" rIns="205725" wrap="square" tIns="205725">
              <a:noAutofit/>
            </a:bodyPr>
            <a:lstStyle/>
            <a:p>
              <a:pPr indent="0" lvl="0" marL="0" marR="0" rtl="0" algn="ctr">
                <a:lnSpc>
                  <a:spcPct val="90000"/>
                </a:lnSpc>
                <a:spcBef>
                  <a:spcPts val="0"/>
                </a:spcBef>
                <a:spcAft>
                  <a:spcPts val="0"/>
                </a:spcAft>
                <a:buClr>
                  <a:schemeClr val="lt1"/>
                </a:buClr>
                <a:buSzPts val="5400"/>
                <a:buFont typeface="Arial"/>
                <a:buNone/>
              </a:pPr>
              <a:r>
                <a:rPr b="0" i="0" lang="en-US" sz="5400" u="none" cap="none" strike="noStrike">
                  <a:solidFill>
                    <a:schemeClr val="lt1"/>
                  </a:solidFill>
                  <a:latin typeface="Arial"/>
                  <a:ea typeface="Arial"/>
                  <a:cs typeface="Arial"/>
                  <a:sym typeface="Arial"/>
                </a:rPr>
                <a:t>Ensemble</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6"/>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PARTITION</a:t>
            </a:r>
            <a:endParaRPr/>
          </a:p>
        </p:txBody>
      </p:sp>
      <p:pic>
        <p:nvPicPr>
          <p:cNvPr id="274" name="Google Shape;274;p16"/>
          <p:cNvPicPr preferRelativeResize="0"/>
          <p:nvPr>
            <p:ph idx="1" type="body"/>
          </p:nvPr>
        </p:nvPicPr>
        <p:blipFill rotWithShape="1">
          <a:blip r:embed="rId3">
            <a:alphaModFix/>
          </a:blip>
          <a:srcRect b="0" l="0" r="0" t="0"/>
          <a:stretch/>
        </p:blipFill>
        <p:spPr>
          <a:xfrm>
            <a:off x="3119010" y="1704088"/>
            <a:ext cx="6115904" cy="1333686"/>
          </a:xfrm>
          <a:prstGeom prst="rect">
            <a:avLst/>
          </a:prstGeom>
          <a:noFill/>
          <a:ln>
            <a:noFill/>
          </a:ln>
        </p:spPr>
      </p:pic>
      <p:sp>
        <p:nvSpPr>
          <p:cNvPr id="275" name="Google Shape;275;p16"/>
          <p:cNvSpPr txBox="1"/>
          <p:nvPr/>
        </p:nvSpPr>
        <p:spPr>
          <a:xfrm>
            <a:off x="3119010" y="1242388"/>
            <a:ext cx="6115903"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Logit</a:t>
            </a:r>
            <a:endParaRPr b="1" i="0" sz="1800" u="none" cap="none" strike="noStrike">
              <a:solidFill>
                <a:schemeClr val="dk1"/>
              </a:solidFill>
              <a:latin typeface="Calibri"/>
              <a:ea typeface="Calibri"/>
              <a:cs typeface="Calibri"/>
              <a:sym typeface="Calibri"/>
            </a:endParaRPr>
          </a:p>
        </p:txBody>
      </p:sp>
      <p:pic>
        <p:nvPicPr>
          <p:cNvPr id="276" name="Google Shape;276;p16"/>
          <p:cNvPicPr preferRelativeResize="0"/>
          <p:nvPr/>
        </p:nvPicPr>
        <p:blipFill rotWithShape="1">
          <a:blip r:embed="rId4">
            <a:alphaModFix/>
          </a:blip>
          <a:srcRect b="0" l="0" r="0" t="0"/>
          <a:stretch/>
        </p:blipFill>
        <p:spPr>
          <a:xfrm>
            <a:off x="3119010" y="4167633"/>
            <a:ext cx="6115904" cy="1181100"/>
          </a:xfrm>
          <a:prstGeom prst="rect">
            <a:avLst/>
          </a:prstGeom>
          <a:noFill/>
          <a:ln>
            <a:noFill/>
          </a:ln>
        </p:spPr>
      </p:pic>
      <p:sp>
        <p:nvSpPr>
          <p:cNvPr id="277" name="Google Shape;277;p16"/>
          <p:cNvSpPr txBox="1"/>
          <p:nvPr/>
        </p:nvSpPr>
        <p:spPr>
          <a:xfrm>
            <a:off x="3119010" y="3429000"/>
            <a:ext cx="6115800" cy="738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Decision Tree| Neural Network |</a:t>
            </a:r>
            <a:endParaRPr/>
          </a:p>
          <a:p>
            <a:pPr indent="0" lvl="0" marL="0" marR="0" rtl="0" algn="ctr">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Random Forest | Gradient Boosting | Ens</a:t>
            </a:r>
            <a:r>
              <a:rPr b="1" lang="en-US" sz="1800">
                <a:solidFill>
                  <a:schemeClr val="dk1"/>
                </a:solidFill>
                <a:latin typeface="Calibri"/>
                <a:ea typeface="Calibri"/>
                <a:cs typeface="Calibri"/>
                <a:sym typeface="Calibri"/>
              </a:rPr>
              <a:t>emble</a:t>
            </a:r>
            <a:endParaRPr b="1" i="0" sz="1800" u="none" cap="none" strike="noStrike">
              <a:solidFill>
                <a:schemeClr val="dk1"/>
              </a:solidFill>
              <a:latin typeface="Calibri"/>
              <a:ea typeface="Calibri"/>
              <a:cs typeface="Calibri"/>
              <a:sym typeface="Calibri"/>
            </a:endParaRPr>
          </a:p>
        </p:txBody>
      </p:sp>
      <p:sp>
        <p:nvSpPr>
          <p:cNvPr id="278" name="Google Shape;278;p16"/>
          <p:cNvSpPr/>
          <p:nvPr/>
        </p:nvSpPr>
        <p:spPr>
          <a:xfrm>
            <a:off x="7373875" y="1837831"/>
            <a:ext cx="1199100" cy="1066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279" name="Google Shape;279;p16"/>
          <p:cNvSpPr/>
          <p:nvPr/>
        </p:nvSpPr>
        <p:spPr>
          <a:xfrm>
            <a:off x="7373875" y="4225083"/>
            <a:ext cx="1265775" cy="1066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
          <p:cNvPicPr preferRelativeResize="0"/>
          <p:nvPr/>
        </p:nvPicPr>
        <p:blipFill rotWithShape="1">
          <a:blip r:embed="rId3">
            <a:alphaModFix/>
          </a:blip>
          <a:srcRect b="0" l="0" r="0" t="0"/>
          <a:stretch/>
        </p:blipFill>
        <p:spPr>
          <a:xfrm>
            <a:off x="0" y="1"/>
            <a:ext cx="12192000" cy="6543674"/>
          </a:xfrm>
          <a:prstGeom prst="rect">
            <a:avLst/>
          </a:prstGeom>
          <a:noFill/>
          <a:ln>
            <a:noFill/>
          </a:ln>
        </p:spPr>
      </p:pic>
      <p:sp>
        <p:nvSpPr>
          <p:cNvPr id="114" name="Google Shape;114;p2"/>
          <p:cNvSpPr/>
          <p:nvPr/>
        </p:nvSpPr>
        <p:spPr>
          <a:xfrm>
            <a:off x="0" y="0"/>
            <a:ext cx="6019800" cy="6543675"/>
          </a:xfrm>
          <a:prstGeom prst="flowChartDelay">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5" name="Google Shape;115;p2"/>
          <p:cNvSpPr/>
          <p:nvPr/>
        </p:nvSpPr>
        <p:spPr>
          <a:xfrm>
            <a:off x="0" y="0"/>
            <a:ext cx="5895975" cy="6543675"/>
          </a:xfrm>
          <a:prstGeom prst="flowChartDelay">
            <a:avLst/>
          </a:prstGeom>
          <a:gradFill>
            <a:gsLst>
              <a:gs pos="0">
                <a:srgbClr val="004ADE"/>
              </a:gs>
              <a:gs pos="46000">
                <a:srgbClr val="0070C0"/>
              </a:gs>
              <a:gs pos="100000">
                <a:srgbClr val="002060"/>
              </a:gs>
            </a:gsLst>
            <a:lin ang="5400000" scaled="0"/>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6" name="Google Shape;116;p2"/>
          <p:cNvSpPr txBox="1"/>
          <p:nvPr>
            <p:ph type="ctrTitle"/>
          </p:nvPr>
        </p:nvSpPr>
        <p:spPr>
          <a:xfrm>
            <a:off x="209549" y="2381250"/>
            <a:ext cx="4619626" cy="1819275"/>
          </a:xfrm>
          <a:prstGeom prst="rect">
            <a:avLst/>
          </a:prstGeom>
          <a:noFill/>
          <a:ln>
            <a:noFill/>
          </a:ln>
        </p:spPr>
        <p:txBody>
          <a:bodyPr anchorCtr="1" anchor="ctr" bIns="182875" lIns="274300" spcFirstLastPara="1" rIns="274300" wrap="square" tIns="182875">
            <a:noAutofit/>
          </a:bodyPr>
          <a:lstStyle/>
          <a:p>
            <a:pPr indent="0" lvl="0" marL="0" rtl="0" algn="ctr">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BANK CHURNING RATE</a:t>
            </a:r>
            <a:br>
              <a:rPr lang="en-US" sz="2800">
                <a:solidFill>
                  <a:schemeClr val="lt1"/>
                </a:solidFill>
                <a:latin typeface="Arial"/>
                <a:ea typeface="Arial"/>
                <a:cs typeface="Arial"/>
                <a:sym typeface="Arial"/>
              </a:rPr>
            </a:br>
            <a:br>
              <a:rPr lang="en-US" sz="2800">
                <a:solidFill>
                  <a:schemeClr val="lt1"/>
                </a:solidFill>
                <a:latin typeface="Arial"/>
                <a:ea typeface="Arial"/>
                <a:cs typeface="Arial"/>
                <a:sym typeface="Arial"/>
              </a:rPr>
            </a:br>
            <a:endParaRPr sz="1600">
              <a:solidFill>
                <a:schemeClr val="lt1"/>
              </a:solidFill>
              <a:latin typeface="Arial"/>
              <a:ea typeface="Arial"/>
              <a:cs typeface="Arial"/>
              <a:sym typeface="Arial"/>
            </a:endParaRPr>
          </a:p>
        </p:txBody>
      </p:sp>
      <p:cxnSp>
        <p:nvCxnSpPr>
          <p:cNvPr id="117" name="Google Shape;117;p2"/>
          <p:cNvCxnSpPr/>
          <p:nvPr/>
        </p:nvCxnSpPr>
        <p:spPr>
          <a:xfrm>
            <a:off x="304800" y="3324225"/>
            <a:ext cx="4381500" cy="0"/>
          </a:xfrm>
          <a:prstGeom prst="straightConnector1">
            <a:avLst/>
          </a:prstGeom>
          <a:noFill/>
          <a:ln cap="flat" cmpd="sng" w="31750">
            <a:solidFill>
              <a:schemeClr val="lt1"/>
            </a:solidFill>
            <a:prstDash val="solid"/>
            <a:round/>
            <a:headEnd len="sm" w="sm" type="none"/>
            <a:tailEnd len="sm" w="sm" type="none"/>
          </a:ln>
        </p:spPr>
      </p:cxnSp>
      <p:sp>
        <p:nvSpPr>
          <p:cNvPr id="118" name="Google Shape;118;p2"/>
          <p:cNvSpPr txBox="1"/>
          <p:nvPr/>
        </p:nvSpPr>
        <p:spPr>
          <a:xfrm>
            <a:off x="304800" y="3429000"/>
            <a:ext cx="43815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Team Rose</a:t>
            </a:r>
            <a:endParaRPr b="0" i="0" sz="1800" u="none" cap="none" strike="noStrike">
              <a:solidFill>
                <a:schemeClr val="lt1"/>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7"/>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DECISION TREE</a:t>
            </a:r>
            <a:endParaRPr/>
          </a:p>
        </p:txBody>
      </p:sp>
      <p:sp>
        <p:nvSpPr>
          <p:cNvPr id="285" name="Google Shape;285;p17"/>
          <p:cNvSpPr txBox="1"/>
          <p:nvPr>
            <p:ph idx="1" type="body"/>
          </p:nvPr>
        </p:nvSpPr>
        <p:spPr>
          <a:xfrm>
            <a:off x="195262" y="839103"/>
            <a:ext cx="5829300" cy="5351141"/>
          </a:xfrm>
          <a:prstGeom prst="rect">
            <a:avLst/>
          </a:prstGeom>
          <a:noFill/>
          <a:ln>
            <a:noFill/>
          </a:ln>
        </p:spPr>
        <p:txBody>
          <a:bodyPr anchorCtr="0" anchor="t" bIns="45700" lIns="91425" spcFirstLastPara="1" rIns="91425" wrap="square" tIns="45700">
            <a:normAutofit/>
          </a:bodyPr>
          <a:lstStyle/>
          <a:p>
            <a:pPr indent="-285750" lvl="0" marL="412750" rtl="0" algn="l">
              <a:lnSpc>
                <a:spcPct val="150000"/>
              </a:lnSpc>
              <a:spcBef>
                <a:spcPts val="0"/>
              </a:spcBef>
              <a:spcAft>
                <a:spcPts val="0"/>
              </a:spcAft>
              <a:buSzPts val="1600"/>
              <a:buChar char="•"/>
            </a:pPr>
            <a:r>
              <a:rPr lang="en-US" sz="1800">
                <a:latin typeface="Gill Sans"/>
                <a:ea typeface="Gill Sans"/>
                <a:cs typeface="Gill Sans"/>
                <a:sym typeface="Gill Sans"/>
              </a:rPr>
              <a:t>We use </a:t>
            </a:r>
            <a:r>
              <a:rPr b="1" lang="en-US" sz="1800">
                <a:latin typeface="Gill Sans"/>
                <a:ea typeface="Gill Sans"/>
                <a:cs typeface="Gill Sans"/>
                <a:sym typeface="Gill Sans"/>
              </a:rPr>
              <a:t>Standard Decision Tree and Modified Decision Trees</a:t>
            </a:r>
            <a:r>
              <a:rPr lang="en-US" sz="1800">
                <a:latin typeface="Gill Sans"/>
                <a:ea typeface="Gill Sans"/>
                <a:cs typeface="Gill Sans"/>
                <a:sym typeface="Gill Sans"/>
              </a:rPr>
              <a:t> because we can modify </a:t>
            </a:r>
            <a:r>
              <a:rPr b="1" lang="en-US" sz="1800">
                <a:latin typeface="Gill Sans"/>
                <a:ea typeface="Gill Sans"/>
                <a:cs typeface="Gill Sans"/>
                <a:sym typeface="Gill Sans"/>
              </a:rPr>
              <a:t>Interval</a:t>
            </a:r>
            <a:r>
              <a:rPr lang="en-US" sz="1800">
                <a:latin typeface="Gill Sans"/>
                <a:ea typeface="Gill Sans"/>
                <a:cs typeface="Gill Sans"/>
                <a:sym typeface="Gill Sans"/>
              </a:rPr>
              <a:t>, </a:t>
            </a:r>
            <a:r>
              <a:rPr b="1" lang="en-US" sz="1800">
                <a:latin typeface="Gill Sans"/>
                <a:ea typeface="Gill Sans"/>
                <a:cs typeface="Gill Sans"/>
                <a:sym typeface="Gill Sans"/>
              </a:rPr>
              <a:t>Nominal</a:t>
            </a:r>
            <a:r>
              <a:rPr lang="en-US" sz="1800">
                <a:latin typeface="Gill Sans"/>
                <a:ea typeface="Gill Sans"/>
                <a:cs typeface="Gill Sans"/>
                <a:sym typeface="Gill Sans"/>
              </a:rPr>
              <a:t>, and </a:t>
            </a:r>
            <a:r>
              <a:rPr b="1" lang="en-US" sz="1800">
                <a:latin typeface="Gill Sans"/>
                <a:ea typeface="Gill Sans"/>
                <a:cs typeface="Gill Sans"/>
                <a:sym typeface="Gill Sans"/>
              </a:rPr>
              <a:t>Ordinal Target Criterions</a:t>
            </a:r>
            <a:r>
              <a:rPr lang="en-US" sz="1800">
                <a:latin typeface="Gill Sans"/>
                <a:ea typeface="Gill Sans"/>
                <a:cs typeface="Gill Sans"/>
                <a:sym typeface="Gill Sans"/>
              </a:rPr>
              <a:t>, </a:t>
            </a:r>
            <a:r>
              <a:rPr b="1" lang="en-US" sz="1800">
                <a:latin typeface="Gill Sans"/>
                <a:ea typeface="Gill Sans"/>
                <a:cs typeface="Gill Sans"/>
                <a:sym typeface="Gill Sans"/>
              </a:rPr>
              <a:t>Maximum Branch</a:t>
            </a:r>
            <a:r>
              <a:rPr lang="en-US" sz="1800">
                <a:latin typeface="Gill Sans"/>
                <a:ea typeface="Gill Sans"/>
                <a:cs typeface="Gill Sans"/>
                <a:sym typeface="Gill Sans"/>
              </a:rPr>
              <a:t> and </a:t>
            </a:r>
            <a:r>
              <a:rPr b="1" lang="en-US" sz="1800">
                <a:latin typeface="Gill Sans"/>
                <a:ea typeface="Gill Sans"/>
                <a:cs typeface="Gill Sans"/>
                <a:sym typeface="Gill Sans"/>
              </a:rPr>
              <a:t>Maximum Depth</a:t>
            </a:r>
            <a:r>
              <a:rPr lang="en-US" sz="1800">
                <a:latin typeface="Gill Sans"/>
                <a:ea typeface="Gill Sans"/>
                <a:cs typeface="Gill Sans"/>
                <a:sym typeface="Gill Sans"/>
              </a:rPr>
              <a:t>.</a:t>
            </a:r>
            <a:endParaRPr/>
          </a:p>
          <a:p>
            <a:pPr indent="-330200" lvl="0" marL="457200" rtl="0" algn="l">
              <a:lnSpc>
                <a:spcPct val="150000"/>
              </a:lnSpc>
              <a:spcBef>
                <a:spcPts val="0"/>
              </a:spcBef>
              <a:spcAft>
                <a:spcPts val="0"/>
              </a:spcAft>
              <a:buSzPts val="1600"/>
              <a:buFont typeface="Arial"/>
              <a:buChar char="•"/>
            </a:pPr>
            <a:r>
              <a:rPr b="1" lang="en-US" sz="1800">
                <a:latin typeface="Gill Sans"/>
                <a:ea typeface="Gill Sans"/>
                <a:cs typeface="Gill Sans"/>
                <a:sym typeface="Gill Sans"/>
              </a:rPr>
              <a:t>Interval</a:t>
            </a:r>
            <a:r>
              <a:rPr lang="en-US" sz="1800">
                <a:latin typeface="Gill Sans"/>
                <a:ea typeface="Gill Sans"/>
                <a:cs typeface="Gill Sans"/>
                <a:sym typeface="Gill Sans"/>
              </a:rPr>
              <a:t>, </a:t>
            </a:r>
            <a:r>
              <a:rPr b="1" lang="en-US" sz="1800">
                <a:latin typeface="Gill Sans"/>
                <a:ea typeface="Gill Sans"/>
                <a:cs typeface="Gill Sans"/>
                <a:sym typeface="Gill Sans"/>
              </a:rPr>
              <a:t>Nominal</a:t>
            </a:r>
            <a:r>
              <a:rPr lang="en-US" sz="1800">
                <a:latin typeface="Gill Sans"/>
                <a:ea typeface="Gill Sans"/>
                <a:cs typeface="Gill Sans"/>
                <a:sym typeface="Gill Sans"/>
              </a:rPr>
              <a:t>, and </a:t>
            </a:r>
            <a:r>
              <a:rPr b="1" lang="en-US" sz="1800">
                <a:latin typeface="Gill Sans"/>
                <a:ea typeface="Gill Sans"/>
                <a:cs typeface="Gill Sans"/>
                <a:sym typeface="Gill Sans"/>
              </a:rPr>
              <a:t>Ordinal </a:t>
            </a:r>
            <a:r>
              <a:rPr lang="en-US" sz="1800">
                <a:latin typeface="Gill Sans"/>
                <a:ea typeface="Gill Sans"/>
                <a:cs typeface="Gill Sans"/>
                <a:sym typeface="Gill Sans"/>
              </a:rPr>
              <a:t>Target Criterions: </a:t>
            </a:r>
            <a:r>
              <a:rPr lang="en-US" u="sng"/>
              <a:t>S</a:t>
            </a:r>
            <a:r>
              <a:rPr lang="en-US" u="sng">
                <a:latin typeface="Gill Sans"/>
                <a:ea typeface="Gill Sans"/>
                <a:cs typeface="Gill Sans"/>
                <a:sym typeface="Gill Sans"/>
              </a:rPr>
              <a:t>pecif</a:t>
            </a:r>
            <a:r>
              <a:rPr lang="en-US" u="sng"/>
              <a:t>y</a:t>
            </a:r>
            <a:r>
              <a:rPr lang="en-US" u="sng">
                <a:latin typeface="Gill Sans"/>
                <a:ea typeface="Gill Sans"/>
                <a:cs typeface="Gill Sans"/>
                <a:sym typeface="Gill Sans"/>
              </a:rPr>
              <a:t> the method that you want to use to evaluate candidate splitting rules for interval, nominal, and ordinal variables, respectively, and to search for the best one.</a:t>
            </a:r>
            <a:endParaRPr/>
          </a:p>
          <a:p>
            <a:pPr indent="-330200" lvl="0" marL="457200" rtl="0" algn="l">
              <a:lnSpc>
                <a:spcPct val="150000"/>
              </a:lnSpc>
              <a:spcBef>
                <a:spcPts val="0"/>
              </a:spcBef>
              <a:spcAft>
                <a:spcPts val="0"/>
              </a:spcAft>
              <a:buSzPts val="1600"/>
              <a:buFont typeface="Arial"/>
              <a:buChar char="•"/>
            </a:pPr>
            <a:r>
              <a:rPr b="1" lang="en-US" sz="1800">
                <a:latin typeface="Gill Sans"/>
                <a:ea typeface="Gill Sans"/>
                <a:cs typeface="Gill Sans"/>
                <a:sym typeface="Gill Sans"/>
              </a:rPr>
              <a:t>Maximum Branch: </a:t>
            </a:r>
            <a:r>
              <a:rPr lang="en-US" sz="1800">
                <a:latin typeface="Gill Sans"/>
                <a:ea typeface="Gill Sans"/>
                <a:cs typeface="Gill Sans"/>
                <a:sym typeface="Gill Sans"/>
              </a:rPr>
              <a:t>Branch required for splitting rule.</a:t>
            </a:r>
            <a:endParaRPr/>
          </a:p>
          <a:p>
            <a:pPr indent="-330200" lvl="0" marL="457200" rtl="0" algn="l">
              <a:lnSpc>
                <a:spcPct val="150000"/>
              </a:lnSpc>
              <a:spcBef>
                <a:spcPts val="0"/>
              </a:spcBef>
              <a:spcAft>
                <a:spcPts val="0"/>
              </a:spcAft>
              <a:buSzPts val="1600"/>
              <a:buFont typeface="Arial"/>
              <a:buChar char="•"/>
            </a:pPr>
            <a:r>
              <a:rPr b="1" lang="en-US" sz="1800">
                <a:latin typeface="Gill Sans"/>
                <a:ea typeface="Gill Sans"/>
                <a:cs typeface="Gill Sans"/>
                <a:sym typeface="Gill Sans"/>
              </a:rPr>
              <a:t>Maximum Depth: </a:t>
            </a:r>
            <a:r>
              <a:rPr lang="en-US" sz="1800">
                <a:latin typeface="Gill Sans"/>
                <a:ea typeface="Gill Sans"/>
                <a:cs typeface="Gill Sans"/>
                <a:sym typeface="Gill Sans"/>
              </a:rPr>
              <a:t>Depth required for splitting rule.</a:t>
            </a:r>
            <a:endParaRPr>
              <a:latin typeface="Gill Sans"/>
              <a:ea typeface="Gill Sans"/>
              <a:cs typeface="Gill Sans"/>
              <a:sym typeface="Gill Sans"/>
            </a:endParaRPr>
          </a:p>
        </p:txBody>
      </p:sp>
      <p:pic>
        <p:nvPicPr>
          <p:cNvPr id="286" name="Google Shape;286;p17"/>
          <p:cNvPicPr preferRelativeResize="0"/>
          <p:nvPr/>
        </p:nvPicPr>
        <p:blipFill rotWithShape="1">
          <a:blip r:embed="rId3">
            <a:alphaModFix/>
          </a:blip>
          <a:srcRect b="0" l="0" r="0" t="0"/>
          <a:stretch/>
        </p:blipFill>
        <p:spPr>
          <a:xfrm>
            <a:off x="6681787" y="972135"/>
            <a:ext cx="4757738" cy="491372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8"/>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DECISION TREE</a:t>
            </a:r>
            <a:endParaRPr/>
          </a:p>
        </p:txBody>
      </p:sp>
      <p:pic>
        <p:nvPicPr>
          <p:cNvPr id="292" name="Google Shape;292;p18"/>
          <p:cNvPicPr preferRelativeResize="0"/>
          <p:nvPr/>
        </p:nvPicPr>
        <p:blipFill rotWithShape="1">
          <a:blip r:embed="rId3">
            <a:alphaModFix/>
          </a:blip>
          <a:srcRect b="0" l="0" r="0" t="0"/>
          <a:stretch/>
        </p:blipFill>
        <p:spPr>
          <a:xfrm>
            <a:off x="2140400" y="1093550"/>
            <a:ext cx="3253225" cy="2482350"/>
          </a:xfrm>
          <a:prstGeom prst="rect">
            <a:avLst/>
          </a:prstGeom>
          <a:noFill/>
          <a:ln>
            <a:noFill/>
          </a:ln>
        </p:spPr>
      </p:pic>
      <p:pic>
        <p:nvPicPr>
          <p:cNvPr id="293" name="Google Shape;293;p18"/>
          <p:cNvPicPr preferRelativeResize="0"/>
          <p:nvPr/>
        </p:nvPicPr>
        <p:blipFill rotWithShape="1">
          <a:blip r:embed="rId4">
            <a:alphaModFix/>
          </a:blip>
          <a:srcRect b="0" l="0" r="0" t="0"/>
          <a:stretch/>
        </p:blipFill>
        <p:spPr>
          <a:xfrm>
            <a:off x="7872850" y="1083025"/>
            <a:ext cx="3206000" cy="2503392"/>
          </a:xfrm>
          <a:prstGeom prst="rect">
            <a:avLst/>
          </a:prstGeom>
          <a:noFill/>
          <a:ln>
            <a:noFill/>
          </a:ln>
        </p:spPr>
      </p:pic>
      <p:pic>
        <p:nvPicPr>
          <p:cNvPr id="294" name="Google Shape;294;p18"/>
          <p:cNvPicPr preferRelativeResize="0"/>
          <p:nvPr/>
        </p:nvPicPr>
        <p:blipFill rotWithShape="1">
          <a:blip r:embed="rId5">
            <a:alphaModFix/>
          </a:blip>
          <a:srcRect b="0" l="0" r="0" t="0"/>
          <a:stretch/>
        </p:blipFill>
        <p:spPr>
          <a:xfrm>
            <a:off x="2140400" y="3823288"/>
            <a:ext cx="3253225" cy="2511587"/>
          </a:xfrm>
          <a:prstGeom prst="rect">
            <a:avLst/>
          </a:prstGeom>
          <a:noFill/>
          <a:ln>
            <a:noFill/>
          </a:ln>
        </p:spPr>
      </p:pic>
      <p:pic>
        <p:nvPicPr>
          <p:cNvPr id="295" name="Google Shape;295;p18"/>
          <p:cNvPicPr preferRelativeResize="0"/>
          <p:nvPr/>
        </p:nvPicPr>
        <p:blipFill rotWithShape="1">
          <a:blip r:embed="rId6">
            <a:alphaModFix/>
          </a:blip>
          <a:srcRect b="0" l="0" r="0" t="0"/>
          <a:stretch/>
        </p:blipFill>
        <p:spPr>
          <a:xfrm>
            <a:off x="7899650" y="3772925"/>
            <a:ext cx="3179200" cy="2482350"/>
          </a:xfrm>
          <a:prstGeom prst="rect">
            <a:avLst/>
          </a:prstGeom>
          <a:noFill/>
          <a:ln>
            <a:noFill/>
          </a:ln>
        </p:spPr>
      </p:pic>
      <p:pic>
        <p:nvPicPr>
          <p:cNvPr id="296" name="Google Shape;296;p18"/>
          <p:cNvPicPr preferRelativeResize="0"/>
          <p:nvPr/>
        </p:nvPicPr>
        <p:blipFill rotWithShape="1">
          <a:blip r:embed="rId7">
            <a:alphaModFix/>
          </a:blip>
          <a:srcRect b="0" l="0" r="0" t="0"/>
          <a:stretch/>
        </p:blipFill>
        <p:spPr>
          <a:xfrm>
            <a:off x="250175" y="1888075"/>
            <a:ext cx="1752600" cy="771525"/>
          </a:xfrm>
          <a:prstGeom prst="rect">
            <a:avLst/>
          </a:prstGeom>
          <a:noFill/>
          <a:ln>
            <a:noFill/>
          </a:ln>
        </p:spPr>
      </p:pic>
      <p:pic>
        <p:nvPicPr>
          <p:cNvPr id="297" name="Google Shape;297;p18"/>
          <p:cNvPicPr preferRelativeResize="0"/>
          <p:nvPr/>
        </p:nvPicPr>
        <p:blipFill rotWithShape="1">
          <a:blip r:embed="rId8">
            <a:alphaModFix/>
          </a:blip>
          <a:srcRect b="0" l="0" r="0" t="0"/>
          <a:stretch/>
        </p:blipFill>
        <p:spPr>
          <a:xfrm>
            <a:off x="5690262" y="1954750"/>
            <a:ext cx="1885950" cy="638175"/>
          </a:xfrm>
          <a:prstGeom prst="rect">
            <a:avLst/>
          </a:prstGeom>
          <a:noFill/>
          <a:ln>
            <a:noFill/>
          </a:ln>
        </p:spPr>
      </p:pic>
      <p:pic>
        <p:nvPicPr>
          <p:cNvPr id="298" name="Google Shape;298;p18"/>
          <p:cNvPicPr preferRelativeResize="0"/>
          <p:nvPr/>
        </p:nvPicPr>
        <p:blipFill rotWithShape="1">
          <a:blip r:embed="rId9">
            <a:alphaModFix/>
          </a:blip>
          <a:srcRect b="0" l="0" r="0" t="0"/>
          <a:stretch/>
        </p:blipFill>
        <p:spPr>
          <a:xfrm>
            <a:off x="221600" y="4666438"/>
            <a:ext cx="1809750" cy="695325"/>
          </a:xfrm>
          <a:prstGeom prst="rect">
            <a:avLst/>
          </a:prstGeom>
          <a:noFill/>
          <a:ln>
            <a:noFill/>
          </a:ln>
        </p:spPr>
      </p:pic>
      <p:pic>
        <p:nvPicPr>
          <p:cNvPr id="299" name="Google Shape;299;p18"/>
          <p:cNvPicPr preferRelativeResize="0"/>
          <p:nvPr/>
        </p:nvPicPr>
        <p:blipFill rotWithShape="1">
          <a:blip r:embed="rId10">
            <a:alphaModFix/>
          </a:blip>
          <a:srcRect b="0" l="0" r="0" t="0"/>
          <a:stretch/>
        </p:blipFill>
        <p:spPr>
          <a:xfrm>
            <a:off x="5671200" y="4699775"/>
            <a:ext cx="1924050" cy="628650"/>
          </a:xfrm>
          <a:prstGeom prst="rect">
            <a:avLst/>
          </a:prstGeom>
          <a:noFill/>
          <a:ln>
            <a:noFill/>
          </a:ln>
        </p:spPr>
      </p:pic>
      <p:sp>
        <p:nvSpPr>
          <p:cNvPr id="300" name="Google Shape;300;p18"/>
          <p:cNvSpPr/>
          <p:nvPr/>
        </p:nvSpPr>
        <p:spPr>
          <a:xfrm>
            <a:off x="3710675" y="1165063"/>
            <a:ext cx="1089300" cy="4566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01" name="Google Shape;301;p18"/>
          <p:cNvSpPr/>
          <p:nvPr/>
        </p:nvSpPr>
        <p:spPr>
          <a:xfrm>
            <a:off x="3710675" y="1919978"/>
            <a:ext cx="1089300" cy="2865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02" name="Google Shape;302;p18"/>
          <p:cNvSpPr/>
          <p:nvPr/>
        </p:nvSpPr>
        <p:spPr>
          <a:xfrm>
            <a:off x="9344750" y="1919978"/>
            <a:ext cx="1089300" cy="2865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03" name="Google Shape;303;p18"/>
          <p:cNvSpPr/>
          <p:nvPr/>
        </p:nvSpPr>
        <p:spPr>
          <a:xfrm>
            <a:off x="9344750" y="1165063"/>
            <a:ext cx="1089300" cy="4566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04" name="Google Shape;304;p18"/>
          <p:cNvSpPr/>
          <p:nvPr/>
        </p:nvSpPr>
        <p:spPr>
          <a:xfrm>
            <a:off x="3710675" y="3823301"/>
            <a:ext cx="1089300" cy="5097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05" name="Google Shape;305;p18"/>
          <p:cNvSpPr/>
          <p:nvPr/>
        </p:nvSpPr>
        <p:spPr>
          <a:xfrm>
            <a:off x="9344750" y="3861029"/>
            <a:ext cx="1089300" cy="5961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06" name="Google Shape;306;p18"/>
          <p:cNvSpPr/>
          <p:nvPr/>
        </p:nvSpPr>
        <p:spPr>
          <a:xfrm>
            <a:off x="9344750" y="4935852"/>
            <a:ext cx="1089300" cy="3423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07" name="Google Shape;307;p18"/>
          <p:cNvSpPr/>
          <p:nvPr/>
        </p:nvSpPr>
        <p:spPr>
          <a:xfrm>
            <a:off x="3639775" y="4666453"/>
            <a:ext cx="1089300" cy="2865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9"/>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DECISION TREE – COMPARISON</a:t>
            </a:r>
            <a:endParaRPr/>
          </a:p>
        </p:txBody>
      </p:sp>
      <p:sp>
        <p:nvSpPr>
          <p:cNvPr id="313" name="Google Shape;313;p19"/>
          <p:cNvSpPr txBox="1"/>
          <p:nvPr>
            <p:ph idx="1" type="body"/>
          </p:nvPr>
        </p:nvSpPr>
        <p:spPr>
          <a:xfrm>
            <a:off x="195262" y="839104"/>
            <a:ext cx="4894323" cy="529427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b="1" lang="en-US">
                <a:solidFill>
                  <a:schemeClr val="dk1"/>
                </a:solidFill>
              </a:rPr>
              <a:t>Our best setting:</a:t>
            </a:r>
            <a:r>
              <a:rPr lang="en-US">
                <a:solidFill>
                  <a:schemeClr val="dk1"/>
                </a:solidFill>
              </a:rPr>
              <a:t>  Modified Tree 3</a:t>
            </a:r>
            <a:endParaRPr/>
          </a:p>
          <a:p>
            <a:pPr indent="-228600" lvl="1" marL="457200" rtl="0" algn="l">
              <a:lnSpc>
                <a:spcPct val="100000"/>
              </a:lnSpc>
              <a:spcBef>
                <a:spcPts val="1000"/>
              </a:spcBef>
              <a:spcAft>
                <a:spcPts val="0"/>
              </a:spcAft>
              <a:buSzPts val="1600"/>
              <a:buChar char="•"/>
            </a:pPr>
            <a:r>
              <a:rPr lang="en-US">
                <a:solidFill>
                  <a:schemeClr val="dk1"/>
                </a:solidFill>
              </a:rPr>
              <a:t>Interval Target: ProbF</a:t>
            </a:r>
            <a:endParaRPr>
              <a:solidFill>
                <a:schemeClr val="dk1"/>
              </a:solidFill>
            </a:endParaRPr>
          </a:p>
          <a:p>
            <a:pPr indent="-228600" lvl="1" marL="457200" rtl="0" algn="l">
              <a:lnSpc>
                <a:spcPct val="100000"/>
              </a:lnSpc>
              <a:spcBef>
                <a:spcPts val="1000"/>
              </a:spcBef>
              <a:spcAft>
                <a:spcPts val="0"/>
              </a:spcAft>
              <a:buSzPts val="1600"/>
              <a:buChar char="•"/>
            </a:pPr>
            <a:r>
              <a:rPr lang="en-US">
                <a:solidFill>
                  <a:schemeClr val="dk1"/>
                </a:solidFill>
              </a:rPr>
              <a:t>Nominal Target: Gini</a:t>
            </a:r>
            <a:endParaRPr/>
          </a:p>
          <a:p>
            <a:pPr indent="-228600" lvl="1" marL="457200" rtl="0" algn="l">
              <a:lnSpc>
                <a:spcPct val="100000"/>
              </a:lnSpc>
              <a:spcBef>
                <a:spcPts val="1000"/>
              </a:spcBef>
              <a:spcAft>
                <a:spcPts val="0"/>
              </a:spcAft>
              <a:buSzPts val="1600"/>
              <a:buChar char="•"/>
            </a:pPr>
            <a:r>
              <a:rPr lang="en-US">
                <a:solidFill>
                  <a:schemeClr val="dk1"/>
                </a:solidFill>
              </a:rPr>
              <a:t>Ordinal Target: Gini </a:t>
            </a:r>
            <a:endParaRPr/>
          </a:p>
          <a:p>
            <a:pPr indent="-228600" lvl="1" marL="457200" rtl="0" algn="l">
              <a:lnSpc>
                <a:spcPct val="100000"/>
              </a:lnSpc>
              <a:spcBef>
                <a:spcPts val="1000"/>
              </a:spcBef>
              <a:spcAft>
                <a:spcPts val="0"/>
              </a:spcAft>
              <a:buSzPts val="1600"/>
              <a:buChar char="•"/>
            </a:pPr>
            <a:r>
              <a:rPr b="1" lang="en-US">
                <a:solidFill>
                  <a:schemeClr val="dk1"/>
                </a:solidFill>
              </a:rPr>
              <a:t>Max Branch: 2 | Max Depth: 10</a:t>
            </a:r>
            <a:endParaRPr>
              <a:solidFill>
                <a:schemeClr val="dk1"/>
              </a:solidFill>
            </a:endParaRPr>
          </a:p>
          <a:p>
            <a:pPr indent="-228600" lvl="0" marL="228600" rtl="0" algn="l">
              <a:lnSpc>
                <a:spcPct val="100000"/>
              </a:lnSpc>
              <a:spcBef>
                <a:spcPts val="1000"/>
              </a:spcBef>
              <a:spcAft>
                <a:spcPts val="0"/>
              </a:spcAft>
              <a:buSzPts val="2000"/>
              <a:buChar char="•"/>
            </a:pPr>
            <a:r>
              <a:rPr b="1" lang="en-US" sz="2000">
                <a:solidFill>
                  <a:schemeClr val="dk1"/>
                </a:solidFill>
              </a:rPr>
              <a:t>_MISC_ : </a:t>
            </a:r>
            <a:r>
              <a:rPr lang="en-US" sz="2000">
                <a:solidFill>
                  <a:schemeClr val="dk1"/>
                </a:solidFill>
              </a:rPr>
              <a:t> Difference between train(0.044441), validation(0.045925) and test(0.069033):</a:t>
            </a:r>
            <a:endParaRPr/>
          </a:p>
          <a:p>
            <a:pPr indent="-228600" lvl="1" marL="457200" rtl="0" algn="l">
              <a:lnSpc>
                <a:spcPct val="100000"/>
              </a:lnSpc>
              <a:spcBef>
                <a:spcPts val="1000"/>
              </a:spcBef>
              <a:spcAft>
                <a:spcPts val="0"/>
              </a:spcAft>
              <a:buSzPts val="1600"/>
              <a:buChar char="•"/>
            </a:pPr>
            <a:r>
              <a:rPr lang="en-US">
                <a:solidFill>
                  <a:schemeClr val="dk1"/>
                </a:solidFill>
              </a:rPr>
              <a:t>  _MISC_ is within the significance 0.05. </a:t>
            </a:r>
            <a:endParaRPr/>
          </a:p>
          <a:p>
            <a:pPr indent="-127000" lvl="1" marL="457200" rtl="0" algn="l">
              <a:lnSpc>
                <a:spcPct val="100000"/>
              </a:lnSpc>
              <a:spcBef>
                <a:spcPts val="1000"/>
              </a:spcBef>
              <a:spcAft>
                <a:spcPts val="0"/>
              </a:spcAft>
              <a:buSzPts val="1600"/>
              <a:buNone/>
            </a:pPr>
            <a:r>
              <a:t/>
            </a:r>
            <a:endParaRPr b="1">
              <a:solidFill>
                <a:schemeClr val="dk1"/>
              </a:solidFill>
            </a:endParaRPr>
          </a:p>
          <a:p>
            <a:pPr indent="0" lvl="1" marL="228600" rtl="0" algn="l">
              <a:lnSpc>
                <a:spcPct val="100000"/>
              </a:lnSpc>
              <a:spcBef>
                <a:spcPts val="1000"/>
              </a:spcBef>
              <a:spcAft>
                <a:spcPts val="0"/>
              </a:spcAft>
              <a:buSzPts val="1800"/>
              <a:buNone/>
            </a:pPr>
            <a:r>
              <a:rPr b="1" lang="en-US" sz="1800">
                <a:solidFill>
                  <a:schemeClr val="dk1"/>
                </a:solidFill>
              </a:rPr>
              <a:t>The best Decision Tree is not overfitted.</a:t>
            </a:r>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a:p>
        </p:txBody>
      </p:sp>
      <p:pic>
        <p:nvPicPr>
          <p:cNvPr id="314" name="Google Shape;314;p19"/>
          <p:cNvPicPr preferRelativeResize="0"/>
          <p:nvPr/>
        </p:nvPicPr>
        <p:blipFill rotWithShape="1">
          <a:blip r:embed="rId3">
            <a:alphaModFix/>
          </a:blip>
          <a:srcRect b="0" l="0" r="0" t="0"/>
          <a:stretch/>
        </p:blipFill>
        <p:spPr>
          <a:xfrm>
            <a:off x="5923471" y="1199072"/>
            <a:ext cx="6073266" cy="3130880"/>
          </a:xfrm>
          <a:prstGeom prst="rect">
            <a:avLst/>
          </a:prstGeom>
          <a:noFill/>
          <a:ln>
            <a:noFill/>
          </a:ln>
        </p:spPr>
      </p:pic>
      <p:pic>
        <p:nvPicPr>
          <p:cNvPr id="315" name="Google Shape;315;p19"/>
          <p:cNvPicPr preferRelativeResize="0"/>
          <p:nvPr/>
        </p:nvPicPr>
        <p:blipFill rotWithShape="1">
          <a:blip r:embed="rId4">
            <a:alphaModFix/>
          </a:blip>
          <a:srcRect b="0" l="0" r="0" t="0"/>
          <a:stretch/>
        </p:blipFill>
        <p:spPr>
          <a:xfrm>
            <a:off x="5923471" y="4614563"/>
            <a:ext cx="6073265" cy="10443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NEURAL NETWORK</a:t>
            </a:r>
            <a:endParaRPr/>
          </a:p>
        </p:txBody>
      </p:sp>
      <p:sp>
        <p:nvSpPr>
          <p:cNvPr id="321" name="Google Shape;321;p20"/>
          <p:cNvSpPr txBox="1"/>
          <p:nvPr>
            <p:ph idx="1" type="body"/>
          </p:nvPr>
        </p:nvSpPr>
        <p:spPr>
          <a:xfrm>
            <a:off x="195262" y="839104"/>
            <a:ext cx="4894323" cy="5294278"/>
          </a:xfrm>
          <a:prstGeom prst="rect">
            <a:avLst/>
          </a:prstGeom>
          <a:noFill/>
          <a:ln>
            <a:noFill/>
          </a:ln>
        </p:spPr>
        <p:txBody>
          <a:bodyPr anchorCtr="0" anchor="t" bIns="45700" lIns="91425" spcFirstLastPara="1" rIns="91425" wrap="square" tIns="45700">
            <a:normAutofit/>
          </a:bodyPr>
          <a:lstStyle/>
          <a:p>
            <a:pPr indent="-330200" lvl="0" marL="457200" rtl="0" algn="l">
              <a:lnSpc>
                <a:spcPct val="100000"/>
              </a:lnSpc>
              <a:spcBef>
                <a:spcPts val="0"/>
              </a:spcBef>
              <a:spcAft>
                <a:spcPts val="0"/>
              </a:spcAft>
              <a:buSzPts val="1600"/>
              <a:buFont typeface="Arial"/>
              <a:buChar char="•"/>
            </a:pPr>
            <a:r>
              <a:rPr lang="en-US" sz="1800">
                <a:latin typeface="Arial"/>
                <a:ea typeface="Arial"/>
                <a:cs typeface="Arial"/>
                <a:sym typeface="Arial"/>
              </a:rPr>
              <a:t>We use </a:t>
            </a:r>
            <a:r>
              <a:rPr b="1" lang="en-US" sz="1800">
                <a:latin typeface="Arial"/>
                <a:ea typeface="Arial"/>
                <a:cs typeface="Arial"/>
                <a:sym typeface="Arial"/>
              </a:rPr>
              <a:t>AUTONEURAL and HP NEURAL</a:t>
            </a:r>
            <a:r>
              <a:rPr lang="en-US" sz="1800">
                <a:latin typeface="Arial"/>
                <a:ea typeface="Arial"/>
                <a:cs typeface="Arial"/>
                <a:sym typeface="Arial"/>
              </a:rPr>
              <a:t> because we can modify neuron, hidden layer and access to advanced multilayer architecture; these features are missing in the standard </a:t>
            </a:r>
            <a:r>
              <a:rPr b="1" lang="en-US" sz="1800">
                <a:latin typeface="Arial"/>
                <a:ea typeface="Arial"/>
                <a:cs typeface="Arial"/>
                <a:sym typeface="Arial"/>
              </a:rPr>
              <a:t>Neural Network </a:t>
            </a:r>
            <a:r>
              <a:rPr lang="en-US" sz="1800">
                <a:latin typeface="Arial"/>
                <a:ea typeface="Arial"/>
                <a:cs typeface="Arial"/>
                <a:sym typeface="Arial"/>
              </a:rPr>
              <a:t>node.</a:t>
            </a:r>
            <a:br>
              <a:rPr lang="en-US" sz="1800">
                <a:latin typeface="Arial"/>
                <a:ea typeface="Arial"/>
                <a:cs typeface="Arial"/>
                <a:sym typeface="Arial"/>
              </a:rPr>
            </a:br>
            <a:endParaRPr sz="1800">
              <a:latin typeface="Arial"/>
              <a:ea typeface="Arial"/>
              <a:cs typeface="Arial"/>
              <a:sym typeface="Arial"/>
            </a:endParaRPr>
          </a:p>
          <a:p>
            <a:pPr indent="-330200" lvl="0" marL="457200" rtl="0" algn="l">
              <a:lnSpc>
                <a:spcPct val="100000"/>
              </a:lnSpc>
              <a:spcBef>
                <a:spcPts val="0"/>
              </a:spcBef>
              <a:spcAft>
                <a:spcPts val="0"/>
              </a:spcAft>
              <a:buSzPts val="1600"/>
              <a:buChar char="•"/>
            </a:pPr>
            <a:r>
              <a:rPr b="1" lang="en-US" sz="1800">
                <a:latin typeface="Arial"/>
                <a:ea typeface="Arial"/>
                <a:cs typeface="Arial"/>
                <a:sym typeface="Arial"/>
              </a:rPr>
              <a:t>Architecture: </a:t>
            </a:r>
            <a:endParaRPr/>
          </a:p>
          <a:p>
            <a:pPr indent="0" lvl="0" marL="457200" rtl="0" algn="l">
              <a:lnSpc>
                <a:spcPct val="100000"/>
              </a:lnSpc>
              <a:spcBef>
                <a:spcPts val="1000"/>
              </a:spcBef>
              <a:spcAft>
                <a:spcPts val="0"/>
              </a:spcAft>
              <a:buSzPts val="1800"/>
              <a:buNone/>
            </a:pPr>
            <a:r>
              <a:rPr b="1" lang="en-US" sz="1800">
                <a:latin typeface="Arial"/>
                <a:ea typeface="Arial"/>
                <a:cs typeface="Arial"/>
                <a:sym typeface="Arial"/>
              </a:rPr>
              <a:t>Single-Layer </a:t>
            </a:r>
            <a:r>
              <a:rPr lang="en-US" sz="1800">
                <a:latin typeface="Arial"/>
                <a:ea typeface="Arial"/>
                <a:cs typeface="Arial"/>
                <a:sym typeface="Arial"/>
              </a:rPr>
              <a:t>add significant neurons to the model one at a time. </a:t>
            </a:r>
            <a:endParaRPr/>
          </a:p>
          <a:p>
            <a:pPr indent="0" lvl="0" marL="457200" rtl="0" algn="l">
              <a:lnSpc>
                <a:spcPct val="100000"/>
              </a:lnSpc>
              <a:spcBef>
                <a:spcPts val="1000"/>
              </a:spcBef>
              <a:spcAft>
                <a:spcPts val="0"/>
              </a:spcAft>
              <a:buSzPts val="1800"/>
              <a:buNone/>
            </a:pPr>
            <a:r>
              <a:rPr b="1" lang="en-US" sz="1800">
                <a:latin typeface="Arial"/>
                <a:ea typeface="Arial"/>
                <a:cs typeface="Arial"/>
                <a:sym typeface="Arial"/>
              </a:rPr>
              <a:t>Block-Layer </a:t>
            </a:r>
            <a:r>
              <a:rPr lang="en-US" sz="1800">
                <a:latin typeface="Arial"/>
                <a:ea typeface="Arial"/>
                <a:cs typeface="Arial"/>
                <a:sym typeface="Arial"/>
              </a:rPr>
              <a:t>add homogeneous neurons as new hidden layer to the model.</a:t>
            </a:r>
            <a:endParaRPr/>
          </a:p>
          <a:p>
            <a:pPr indent="-330200" lvl="0" marL="457200" rtl="0" algn="l">
              <a:lnSpc>
                <a:spcPct val="100000"/>
              </a:lnSpc>
              <a:spcBef>
                <a:spcPts val="1000"/>
              </a:spcBef>
              <a:spcAft>
                <a:spcPts val="0"/>
              </a:spcAft>
              <a:buSzPts val="1600"/>
              <a:buChar char="•"/>
            </a:pPr>
            <a:r>
              <a:rPr b="1" lang="en-US" sz="1800">
                <a:latin typeface="Arial"/>
                <a:ea typeface="Arial"/>
                <a:cs typeface="Arial"/>
                <a:sym typeface="Arial"/>
              </a:rPr>
              <a:t>Hidden Unit:</a:t>
            </a:r>
            <a:r>
              <a:rPr lang="en-US" sz="1800">
                <a:latin typeface="Arial"/>
                <a:ea typeface="Arial"/>
                <a:cs typeface="Arial"/>
                <a:sym typeface="Arial"/>
              </a:rPr>
              <a:t> Affect run-time if in excess</a:t>
            </a:r>
            <a:br>
              <a:rPr lang="en-US" sz="1800">
                <a:latin typeface="Arial"/>
                <a:ea typeface="Arial"/>
                <a:cs typeface="Arial"/>
                <a:sym typeface="Arial"/>
              </a:rPr>
            </a:br>
            <a:endParaRPr sz="1800">
              <a:latin typeface="Arial"/>
              <a:ea typeface="Arial"/>
              <a:cs typeface="Arial"/>
              <a:sym typeface="Arial"/>
            </a:endParaRPr>
          </a:p>
          <a:p>
            <a:pPr indent="-330200" lvl="0" marL="457200" rtl="0" algn="l">
              <a:lnSpc>
                <a:spcPct val="100000"/>
              </a:lnSpc>
              <a:spcBef>
                <a:spcPts val="0"/>
              </a:spcBef>
              <a:spcAft>
                <a:spcPts val="0"/>
              </a:spcAft>
              <a:buSzPts val="1600"/>
              <a:buChar char="•"/>
            </a:pPr>
            <a:r>
              <a:rPr b="1" lang="en-US" sz="1800">
                <a:latin typeface="Arial"/>
                <a:ea typeface="Arial"/>
                <a:cs typeface="Arial"/>
                <a:sym typeface="Arial"/>
              </a:rPr>
              <a:t>Maximum iteration: </a:t>
            </a:r>
            <a:r>
              <a:rPr lang="en-US" sz="1800">
                <a:latin typeface="Arial"/>
                <a:ea typeface="Arial"/>
                <a:cs typeface="Arial"/>
                <a:sym typeface="Arial"/>
              </a:rPr>
              <a:t>Affect run-time and can lead to overfitting if run past an user-defined threshold.  </a:t>
            </a:r>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a:p>
        </p:txBody>
      </p:sp>
      <p:pic>
        <p:nvPicPr>
          <p:cNvPr id="322" name="Google Shape;322;p20"/>
          <p:cNvPicPr preferRelativeResize="0"/>
          <p:nvPr/>
        </p:nvPicPr>
        <p:blipFill rotWithShape="1">
          <a:blip r:embed="rId3">
            <a:alphaModFix/>
          </a:blip>
          <a:srcRect b="0" l="0" r="0" t="0"/>
          <a:stretch/>
        </p:blipFill>
        <p:spPr>
          <a:xfrm>
            <a:off x="5530110" y="1671637"/>
            <a:ext cx="6267450" cy="3514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21"/>
          <p:cNvPicPr preferRelativeResize="0"/>
          <p:nvPr/>
        </p:nvPicPr>
        <p:blipFill rotWithShape="1">
          <a:blip r:embed="rId3">
            <a:alphaModFix/>
          </a:blip>
          <a:srcRect b="0" l="0" r="0" t="0"/>
          <a:stretch/>
        </p:blipFill>
        <p:spPr>
          <a:xfrm>
            <a:off x="7019062" y="2873325"/>
            <a:ext cx="4181475" cy="781050"/>
          </a:xfrm>
          <a:prstGeom prst="rect">
            <a:avLst/>
          </a:prstGeom>
          <a:noFill/>
          <a:ln>
            <a:noFill/>
          </a:ln>
        </p:spPr>
      </p:pic>
      <p:sp>
        <p:nvSpPr>
          <p:cNvPr id="328" name="Google Shape;328;p21"/>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NEURAL NETWORK</a:t>
            </a:r>
            <a:endParaRPr/>
          </a:p>
        </p:txBody>
      </p:sp>
      <p:pic>
        <p:nvPicPr>
          <p:cNvPr id="329" name="Google Shape;329;p21"/>
          <p:cNvPicPr preferRelativeResize="0"/>
          <p:nvPr/>
        </p:nvPicPr>
        <p:blipFill rotWithShape="1">
          <a:blip r:embed="rId4">
            <a:alphaModFix/>
          </a:blip>
          <a:srcRect b="0" l="0" r="0" t="0"/>
          <a:stretch/>
        </p:blipFill>
        <p:spPr>
          <a:xfrm>
            <a:off x="986700" y="1048713"/>
            <a:ext cx="1866900" cy="647700"/>
          </a:xfrm>
          <a:prstGeom prst="rect">
            <a:avLst/>
          </a:prstGeom>
          <a:noFill/>
          <a:ln>
            <a:noFill/>
          </a:ln>
        </p:spPr>
      </p:pic>
      <p:pic>
        <p:nvPicPr>
          <p:cNvPr id="330" name="Google Shape;330;p21"/>
          <p:cNvPicPr preferRelativeResize="0"/>
          <p:nvPr/>
        </p:nvPicPr>
        <p:blipFill rotWithShape="1">
          <a:blip r:embed="rId5">
            <a:alphaModFix/>
          </a:blip>
          <a:srcRect b="0" l="0" r="0" t="0"/>
          <a:stretch/>
        </p:blipFill>
        <p:spPr>
          <a:xfrm>
            <a:off x="293138" y="1855875"/>
            <a:ext cx="4638675" cy="1571625"/>
          </a:xfrm>
          <a:prstGeom prst="rect">
            <a:avLst/>
          </a:prstGeom>
          <a:noFill/>
          <a:ln>
            <a:noFill/>
          </a:ln>
        </p:spPr>
      </p:pic>
      <p:pic>
        <p:nvPicPr>
          <p:cNvPr id="331" name="Google Shape;331;p21"/>
          <p:cNvPicPr preferRelativeResize="0"/>
          <p:nvPr/>
        </p:nvPicPr>
        <p:blipFill rotWithShape="1">
          <a:blip r:embed="rId6">
            <a:alphaModFix/>
          </a:blip>
          <a:srcRect b="0" l="0" r="0" t="0"/>
          <a:stretch/>
        </p:blipFill>
        <p:spPr>
          <a:xfrm>
            <a:off x="8039204" y="798651"/>
            <a:ext cx="1895475" cy="657225"/>
          </a:xfrm>
          <a:prstGeom prst="rect">
            <a:avLst/>
          </a:prstGeom>
          <a:noFill/>
          <a:ln>
            <a:noFill/>
          </a:ln>
        </p:spPr>
      </p:pic>
      <p:pic>
        <p:nvPicPr>
          <p:cNvPr id="332" name="Google Shape;332;p21"/>
          <p:cNvPicPr preferRelativeResize="0"/>
          <p:nvPr/>
        </p:nvPicPr>
        <p:blipFill rotWithShape="1">
          <a:blip r:embed="rId7">
            <a:alphaModFix/>
          </a:blip>
          <a:srcRect b="0" l="0" r="0" t="0"/>
          <a:stretch/>
        </p:blipFill>
        <p:spPr>
          <a:xfrm>
            <a:off x="6674767" y="1426110"/>
            <a:ext cx="4667250" cy="1476375"/>
          </a:xfrm>
          <a:prstGeom prst="rect">
            <a:avLst/>
          </a:prstGeom>
          <a:noFill/>
          <a:ln>
            <a:noFill/>
          </a:ln>
        </p:spPr>
      </p:pic>
      <p:pic>
        <p:nvPicPr>
          <p:cNvPr id="333" name="Google Shape;333;p21"/>
          <p:cNvPicPr preferRelativeResize="0"/>
          <p:nvPr/>
        </p:nvPicPr>
        <p:blipFill rotWithShape="1">
          <a:blip r:embed="rId8">
            <a:alphaModFix/>
          </a:blip>
          <a:srcRect b="0" l="0" r="0" t="0"/>
          <a:stretch/>
        </p:blipFill>
        <p:spPr>
          <a:xfrm>
            <a:off x="991463" y="3586938"/>
            <a:ext cx="1857375" cy="695325"/>
          </a:xfrm>
          <a:prstGeom prst="rect">
            <a:avLst/>
          </a:prstGeom>
          <a:noFill/>
          <a:ln>
            <a:noFill/>
          </a:ln>
        </p:spPr>
      </p:pic>
      <p:pic>
        <p:nvPicPr>
          <p:cNvPr id="334" name="Google Shape;334;p21"/>
          <p:cNvPicPr preferRelativeResize="0"/>
          <p:nvPr/>
        </p:nvPicPr>
        <p:blipFill rotWithShape="1">
          <a:blip r:embed="rId9">
            <a:alphaModFix/>
          </a:blip>
          <a:srcRect b="-10889" l="0" r="-10889" t="0"/>
          <a:stretch/>
        </p:blipFill>
        <p:spPr>
          <a:xfrm>
            <a:off x="293150" y="4282263"/>
            <a:ext cx="4705350" cy="1724025"/>
          </a:xfrm>
          <a:prstGeom prst="rect">
            <a:avLst/>
          </a:prstGeom>
          <a:noFill/>
          <a:ln>
            <a:noFill/>
          </a:ln>
        </p:spPr>
      </p:pic>
      <p:sp>
        <p:nvSpPr>
          <p:cNvPr id="335" name="Google Shape;335;p21"/>
          <p:cNvSpPr/>
          <p:nvPr/>
        </p:nvSpPr>
        <p:spPr>
          <a:xfrm>
            <a:off x="3740900" y="2680025"/>
            <a:ext cx="399300" cy="3726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36" name="Google Shape;336;p21"/>
          <p:cNvSpPr/>
          <p:nvPr/>
        </p:nvSpPr>
        <p:spPr>
          <a:xfrm>
            <a:off x="3622075" y="1962488"/>
            <a:ext cx="1089300" cy="2277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37" name="Google Shape;337;p21"/>
          <p:cNvSpPr/>
          <p:nvPr/>
        </p:nvSpPr>
        <p:spPr>
          <a:xfrm>
            <a:off x="9789329" y="1542029"/>
            <a:ext cx="1089300" cy="2277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38" name="Google Shape;338;p21"/>
          <p:cNvSpPr/>
          <p:nvPr/>
        </p:nvSpPr>
        <p:spPr>
          <a:xfrm>
            <a:off x="3546200" y="4395500"/>
            <a:ext cx="1089300" cy="2277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39" name="Google Shape;339;p21"/>
          <p:cNvSpPr/>
          <p:nvPr/>
        </p:nvSpPr>
        <p:spPr>
          <a:xfrm>
            <a:off x="3655425" y="5103700"/>
            <a:ext cx="399300" cy="3726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pic>
        <p:nvPicPr>
          <p:cNvPr id="340" name="Google Shape;340;p21"/>
          <p:cNvPicPr preferRelativeResize="0"/>
          <p:nvPr/>
        </p:nvPicPr>
        <p:blipFill rotWithShape="1">
          <a:blip r:embed="rId10">
            <a:alphaModFix/>
          </a:blip>
          <a:srcRect b="7026" l="0" r="37522" t="22629"/>
          <a:stretch/>
        </p:blipFill>
        <p:spPr>
          <a:xfrm>
            <a:off x="7147668" y="3654375"/>
            <a:ext cx="3568326" cy="2807075"/>
          </a:xfrm>
          <a:prstGeom prst="rect">
            <a:avLst/>
          </a:prstGeom>
          <a:noFill/>
          <a:ln>
            <a:noFill/>
          </a:ln>
        </p:spPr>
      </p:pic>
      <p:sp>
        <p:nvSpPr>
          <p:cNvPr id="341" name="Google Shape;341;p21"/>
          <p:cNvSpPr/>
          <p:nvPr/>
        </p:nvSpPr>
        <p:spPr>
          <a:xfrm>
            <a:off x="9626694" y="4168413"/>
            <a:ext cx="1089300" cy="2277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42" name="Google Shape;342;p21"/>
          <p:cNvSpPr/>
          <p:nvPr/>
        </p:nvSpPr>
        <p:spPr>
          <a:xfrm>
            <a:off x="9835266" y="4423519"/>
            <a:ext cx="399300" cy="3726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43" name="Google Shape;343;p21"/>
          <p:cNvSpPr/>
          <p:nvPr/>
        </p:nvSpPr>
        <p:spPr>
          <a:xfrm>
            <a:off x="9835266" y="6221972"/>
            <a:ext cx="546600" cy="2277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344" name="Google Shape;344;p21"/>
          <p:cNvSpPr/>
          <p:nvPr/>
        </p:nvSpPr>
        <p:spPr>
          <a:xfrm>
            <a:off x="9934679" y="2215838"/>
            <a:ext cx="399300" cy="3726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2"/>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NEURAL NETWORK – COMPARISON </a:t>
            </a:r>
            <a:endParaRPr/>
          </a:p>
        </p:txBody>
      </p:sp>
      <p:sp>
        <p:nvSpPr>
          <p:cNvPr id="350" name="Google Shape;350;p22"/>
          <p:cNvSpPr txBox="1"/>
          <p:nvPr>
            <p:ph idx="1" type="body"/>
          </p:nvPr>
        </p:nvSpPr>
        <p:spPr>
          <a:xfrm>
            <a:off x="195262" y="839104"/>
            <a:ext cx="4894323" cy="5294278"/>
          </a:xfrm>
          <a:prstGeom prst="rect">
            <a:avLst/>
          </a:prstGeom>
          <a:noFill/>
          <a:ln>
            <a:noFill/>
          </a:ln>
        </p:spPr>
        <p:txBody>
          <a:bodyPr anchorCtr="0" anchor="t" bIns="45700" lIns="91425" spcFirstLastPara="1" rIns="91425" wrap="square" tIns="45700">
            <a:normAutofit/>
          </a:bodyPr>
          <a:lstStyle/>
          <a:p>
            <a:pPr indent="-330200" lvl="0" marL="457200" rtl="0" algn="l">
              <a:lnSpc>
                <a:spcPct val="90000"/>
              </a:lnSpc>
              <a:spcBef>
                <a:spcPts val="0"/>
              </a:spcBef>
              <a:spcAft>
                <a:spcPts val="0"/>
              </a:spcAft>
              <a:buClr>
                <a:schemeClr val="dk1"/>
              </a:buClr>
              <a:buSzPts val="1600"/>
              <a:buChar char="●"/>
            </a:pPr>
            <a:r>
              <a:rPr b="1" lang="en-US" sz="1800">
                <a:solidFill>
                  <a:schemeClr val="dk1"/>
                </a:solidFill>
              </a:rPr>
              <a:t>Our best setting:</a:t>
            </a:r>
            <a:r>
              <a:rPr lang="en-US" sz="1800">
                <a:solidFill>
                  <a:schemeClr val="dk1"/>
                </a:solidFill>
              </a:rPr>
              <a:t> </a:t>
            </a:r>
            <a:br>
              <a:rPr lang="en-US" sz="1800">
                <a:solidFill>
                  <a:schemeClr val="dk1"/>
                </a:solidFill>
              </a:rPr>
            </a:br>
            <a:r>
              <a:rPr lang="en-US" sz="1800">
                <a:solidFill>
                  <a:schemeClr val="dk1"/>
                </a:solidFill>
              </a:rPr>
              <a:t>Max iteration: 20,</a:t>
            </a:r>
            <a:endParaRPr/>
          </a:p>
          <a:p>
            <a:pPr indent="0" lvl="0" marL="457200" rtl="0" algn="l">
              <a:lnSpc>
                <a:spcPct val="90000"/>
              </a:lnSpc>
              <a:spcBef>
                <a:spcPts val="1000"/>
              </a:spcBef>
              <a:spcAft>
                <a:spcPts val="0"/>
              </a:spcAft>
              <a:buSzPts val="1800"/>
              <a:buNone/>
            </a:pPr>
            <a:r>
              <a:rPr lang="en-US" sz="1800">
                <a:solidFill>
                  <a:schemeClr val="dk1"/>
                </a:solidFill>
              </a:rPr>
              <a:t>Max hidden unit: 8,</a:t>
            </a:r>
            <a:endParaRPr/>
          </a:p>
          <a:p>
            <a:pPr indent="0" lvl="0" marL="457200" rtl="0" algn="l">
              <a:lnSpc>
                <a:spcPct val="90000"/>
              </a:lnSpc>
              <a:spcBef>
                <a:spcPts val="1000"/>
              </a:spcBef>
              <a:spcAft>
                <a:spcPts val="0"/>
              </a:spcAft>
              <a:buSzPts val="1800"/>
              <a:buNone/>
            </a:pPr>
            <a:r>
              <a:rPr lang="en-US" sz="1800">
                <a:solidFill>
                  <a:schemeClr val="dk1"/>
                </a:solidFill>
              </a:rPr>
              <a:t>Block-layer architecture.</a:t>
            </a:r>
            <a:br>
              <a:rPr lang="en-US" sz="1800">
                <a:solidFill>
                  <a:schemeClr val="dk1"/>
                </a:solidFill>
              </a:rPr>
            </a:br>
            <a:endParaRPr sz="1800">
              <a:solidFill>
                <a:schemeClr val="dk1"/>
              </a:solidFill>
            </a:endParaRPr>
          </a:p>
          <a:p>
            <a:pPr indent="-285750" lvl="0" marL="412750" rtl="0" algn="l">
              <a:lnSpc>
                <a:spcPct val="90000"/>
              </a:lnSpc>
              <a:spcBef>
                <a:spcPts val="1000"/>
              </a:spcBef>
              <a:spcAft>
                <a:spcPts val="0"/>
              </a:spcAft>
              <a:buClr>
                <a:schemeClr val="dk1"/>
              </a:buClr>
              <a:buSzPts val="1600"/>
              <a:buChar char="•"/>
            </a:pPr>
            <a:r>
              <a:rPr b="1" lang="en-US" sz="1800">
                <a:solidFill>
                  <a:schemeClr val="dk1"/>
                </a:solidFill>
              </a:rPr>
              <a:t>_MISC_ : </a:t>
            </a:r>
            <a:r>
              <a:rPr lang="en-US" sz="1800">
                <a:solidFill>
                  <a:schemeClr val="dk1"/>
                </a:solidFill>
              </a:rPr>
              <a:t> Difference between train(0.03371), validation(0.049382) and test (0.057199)  _MISC_  is within the significance 0.05. </a:t>
            </a:r>
            <a:br>
              <a:rPr lang="en-US" sz="1800">
                <a:solidFill>
                  <a:schemeClr val="dk1"/>
                </a:solidFill>
              </a:rPr>
            </a:br>
            <a:br>
              <a:rPr lang="en-US" sz="1800">
                <a:solidFill>
                  <a:schemeClr val="dk1"/>
                </a:solidFill>
              </a:rPr>
            </a:br>
            <a:r>
              <a:rPr b="1" lang="en-US" sz="1800">
                <a:solidFill>
                  <a:schemeClr val="dk1"/>
                </a:solidFill>
              </a:rPr>
              <a:t>The best neural network is not overfitted</a:t>
            </a:r>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a:p>
        </p:txBody>
      </p:sp>
      <p:pic>
        <p:nvPicPr>
          <p:cNvPr id="351" name="Google Shape;351;p22"/>
          <p:cNvPicPr preferRelativeResize="0"/>
          <p:nvPr/>
        </p:nvPicPr>
        <p:blipFill rotWithShape="1">
          <a:blip r:embed="rId3">
            <a:alphaModFix/>
          </a:blip>
          <a:srcRect b="0" l="0" r="-1564" t="0"/>
          <a:stretch/>
        </p:blipFill>
        <p:spPr>
          <a:xfrm>
            <a:off x="5308374" y="1312926"/>
            <a:ext cx="3608475" cy="2556924"/>
          </a:xfrm>
          <a:prstGeom prst="rect">
            <a:avLst/>
          </a:prstGeom>
          <a:noFill/>
          <a:ln>
            <a:noFill/>
          </a:ln>
        </p:spPr>
      </p:pic>
      <p:pic>
        <p:nvPicPr>
          <p:cNvPr id="352" name="Google Shape;352;p22"/>
          <p:cNvPicPr preferRelativeResize="0"/>
          <p:nvPr/>
        </p:nvPicPr>
        <p:blipFill rotWithShape="1">
          <a:blip r:embed="rId4">
            <a:alphaModFix/>
          </a:blip>
          <a:srcRect b="0" l="-5185" r="0" t="-5185"/>
          <a:stretch/>
        </p:blipFill>
        <p:spPr>
          <a:xfrm>
            <a:off x="8724494" y="1382312"/>
            <a:ext cx="3272244" cy="2257182"/>
          </a:xfrm>
          <a:prstGeom prst="rect">
            <a:avLst/>
          </a:prstGeom>
          <a:noFill/>
          <a:ln>
            <a:noFill/>
          </a:ln>
        </p:spPr>
      </p:pic>
      <p:pic>
        <p:nvPicPr>
          <p:cNvPr id="353" name="Google Shape;353;p22"/>
          <p:cNvPicPr preferRelativeResize="0"/>
          <p:nvPr/>
        </p:nvPicPr>
        <p:blipFill rotWithShape="1">
          <a:blip r:embed="rId5">
            <a:alphaModFix/>
          </a:blip>
          <a:srcRect b="0" l="0" r="0" t="0"/>
          <a:stretch/>
        </p:blipFill>
        <p:spPr>
          <a:xfrm>
            <a:off x="2028484" y="5104921"/>
            <a:ext cx="8135032" cy="102846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3"/>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GRADIENT BOOSTING</a:t>
            </a:r>
            <a:endParaRPr/>
          </a:p>
        </p:txBody>
      </p:sp>
      <p:sp>
        <p:nvSpPr>
          <p:cNvPr id="359" name="Google Shape;359;p23"/>
          <p:cNvSpPr txBox="1"/>
          <p:nvPr>
            <p:ph idx="1" type="body"/>
          </p:nvPr>
        </p:nvSpPr>
        <p:spPr>
          <a:xfrm>
            <a:off x="195262" y="839104"/>
            <a:ext cx="4894323" cy="5294278"/>
          </a:xfrm>
          <a:prstGeom prst="rect">
            <a:avLst/>
          </a:prstGeom>
          <a:noFill/>
          <a:ln>
            <a:noFill/>
          </a:ln>
        </p:spPr>
        <p:txBody>
          <a:bodyPr anchorCtr="0" anchor="t" bIns="45700" lIns="91425" spcFirstLastPara="1" rIns="91425" wrap="square" tIns="45700">
            <a:normAutofit fontScale="85000" lnSpcReduction="10000"/>
          </a:bodyPr>
          <a:lstStyle/>
          <a:p>
            <a:pPr indent="-321962" lvl="0" marL="457200" rtl="0" algn="l">
              <a:lnSpc>
                <a:spcPct val="100000"/>
              </a:lnSpc>
              <a:spcBef>
                <a:spcPts val="0"/>
              </a:spcBef>
              <a:spcAft>
                <a:spcPts val="0"/>
              </a:spcAft>
              <a:buSzPct val="96096"/>
              <a:buFont typeface="Arial"/>
              <a:buChar char="•"/>
            </a:pPr>
            <a:r>
              <a:rPr b="1" lang="en-US" sz="1800">
                <a:latin typeface="Arial"/>
                <a:ea typeface="Arial"/>
                <a:cs typeface="Arial"/>
                <a:sym typeface="Arial"/>
              </a:rPr>
              <a:t>Gradient Boosting:</a:t>
            </a:r>
            <a:r>
              <a:rPr lang="en-US" sz="1800">
                <a:latin typeface="Arial"/>
                <a:ea typeface="Arial"/>
                <a:cs typeface="Arial"/>
                <a:sym typeface="Arial"/>
              </a:rPr>
              <a:t> Model is based</a:t>
            </a:r>
            <a:r>
              <a:rPr lang="en-US">
                <a:latin typeface="Arial"/>
                <a:ea typeface="Arial"/>
                <a:cs typeface="Arial"/>
                <a:sym typeface="Arial"/>
              </a:rPr>
              <a:t> on </a:t>
            </a:r>
            <a:r>
              <a:rPr lang="en-US" sz="1800">
                <a:latin typeface="Arial"/>
                <a:ea typeface="Arial"/>
                <a:cs typeface="Arial"/>
                <a:sym typeface="Arial"/>
              </a:rPr>
              <a:t>merging each iteration that has low deviation error.</a:t>
            </a:r>
            <a:br>
              <a:rPr lang="en-US" sz="1800">
                <a:latin typeface="Arial"/>
                <a:ea typeface="Arial"/>
                <a:cs typeface="Arial"/>
                <a:sym typeface="Arial"/>
              </a:rPr>
            </a:br>
            <a:endParaRPr sz="1800">
              <a:latin typeface="Arial"/>
              <a:ea typeface="Arial"/>
              <a:cs typeface="Arial"/>
              <a:sym typeface="Arial"/>
            </a:endParaRPr>
          </a:p>
          <a:p>
            <a:pPr indent="-321962" lvl="0" marL="457200" rtl="0" algn="l">
              <a:lnSpc>
                <a:spcPct val="100000"/>
              </a:lnSpc>
              <a:spcBef>
                <a:spcPts val="0"/>
              </a:spcBef>
              <a:spcAft>
                <a:spcPts val="0"/>
              </a:spcAft>
              <a:buSzPct val="96096"/>
              <a:buFont typeface="Arial"/>
              <a:buChar char="•"/>
            </a:pPr>
            <a:r>
              <a:rPr lang="en-US" sz="1800">
                <a:latin typeface="Arial"/>
                <a:ea typeface="Arial"/>
                <a:cs typeface="Arial"/>
                <a:sym typeface="Arial"/>
              </a:rPr>
              <a:t>We modify the </a:t>
            </a:r>
            <a:r>
              <a:rPr b="1" lang="en-US" sz="1800">
                <a:latin typeface="Arial"/>
                <a:ea typeface="Arial"/>
                <a:cs typeface="Arial"/>
                <a:sym typeface="Arial"/>
              </a:rPr>
              <a:t>Huber M-Regression, Maximum Branch and Maximum depth.</a:t>
            </a:r>
            <a:br>
              <a:rPr b="1" lang="en-US" sz="1800">
                <a:latin typeface="Arial"/>
                <a:ea typeface="Arial"/>
                <a:cs typeface="Arial"/>
                <a:sym typeface="Arial"/>
              </a:rPr>
            </a:br>
            <a:endParaRPr b="1" sz="1800">
              <a:latin typeface="Arial"/>
              <a:ea typeface="Arial"/>
              <a:cs typeface="Arial"/>
              <a:sym typeface="Arial"/>
            </a:endParaRPr>
          </a:p>
          <a:p>
            <a:pPr indent="-321962" lvl="0" marL="457200" rtl="0" algn="l">
              <a:lnSpc>
                <a:spcPct val="100000"/>
              </a:lnSpc>
              <a:spcBef>
                <a:spcPts val="0"/>
              </a:spcBef>
              <a:spcAft>
                <a:spcPts val="0"/>
              </a:spcAft>
              <a:buSzPct val="96096"/>
              <a:buFont typeface="Arial"/>
              <a:buChar char="•"/>
            </a:pPr>
            <a:r>
              <a:rPr b="1" lang="en-US" sz="1800">
                <a:latin typeface="Arial"/>
                <a:ea typeface="Arial"/>
                <a:cs typeface="Arial"/>
                <a:sym typeface="Arial"/>
              </a:rPr>
              <a:t>Huber M-Regression: </a:t>
            </a:r>
            <a:r>
              <a:rPr lang="en-US" sz="1800">
                <a:latin typeface="Arial"/>
                <a:ea typeface="Arial"/>
                <a:cs typeface="Arial"/>
                <a:sym typeface="Arial"/>
              </a:rPr>
              <a:t>Between 0.6 to 1, it is a robu</a:t>
            </a:r>
            <a:r>
              <a:rPr lang="en-US">
                <a:latin typeface="Arial"/>
                <a:ea typeface="Arial"/>
                <a:cs typeface="Arial"/>
                <a:sym typeface="Arial"/>
              </a:rPr>
              <a:t>st </a:t>
            </a:r>
            <a:r>
              <a:rPr lang="en-US" sz="1800">
                <a:latin typeface="Arial"/>
                <a:ea typeface="Arial"/>
                <a:cs typeface="Arial"/>
                <a:sym typeface="Arial"/>
              </a:rPr>
              <a:t>loss function (error function for modeling) for target variable that is unbalanced. </a:t>
            </a:r>
            <a:r>
              <a:rPr lang="en-US">
                <a:latin typeface="Arial"/>
                <a:ea typeface="Arial"/>
                <a:cs typeface="Arial"/>
                <a:sym typeface="Arial"/>
              </a:rPr>
              <a:t>SAS recommend 0.9 for unbalanced target variable.</a:t>
            </a:r>
            <a:br>
              <a:rPr lang="en-US" sz="1800">
                <a:latin typeface="Arial"/>
                <a:ea typeface="Arial"/>
                <a:cs typeface="Arial"/>
                <a:sym typeface="Arial"/>
              </a:rPr>
            </a:br>
            <a:endParaRPr sz="1800">
              <a:latin typeface="Arial"/>
              <a:ea typeface="Arial"/>
              <a:cs typeface="Arial"/>
              <a:sym typeface="Arial"/>
            </a:endParaRPr>
          </a:p>
          <a:p>
            <a:pPr indent="-321962" lvl="0" marL="457200" rtl="0" algn="l">
              <a:lnSpc>
                <a:spcPct val="100000"/>
              </a:lnSpc>
              <a:spcBef>
                <a:spcPts val="0"/>
              </a:spcBef>
              <a:spcAft>
                <a:spcPts val="0"/>
              </a:spcAft>
              <a:buSzPct val="96096"/>
              <a:buChar char="•"/>
            </a:pPr>
            <a:r>
              <a:rPr b="1" lang="en-US" sz="1800">
                <a:latin typeface="Arial"/>
                <a:ea typeface="Arial"/>
                <a:cs typeface="Arial"/>
                <a:sym typeface="Arial"/>
              </a:rPr>
              <a:t>Maximum Branch: </a:t>
            </a:r>
            <a:r>
              <a:rPr lang="en-US" sz="1800">
                <a:latin typeface="Arial"/>
                <a:ea typeface="Arial"/>
                <a:cs typeface="Arial"/>
                <a:sym typeface="Arial"/>
              </a:rPr>
              <a:t>Branch required for splitting rule (similar to Decision Tree split)</a:t>
            </a:r>
            <a:br>
              <a:rPr lang="en-US" sz="1800">
                <a:latin typeface="Arial"/>
                <a:ea typeface="Arial"/>
                <a:cs typeface="Arial"/>
                <a:sym typeface="Arial"/>
              </a:rPr>
            </a:br>
            <a:endParaRPr sz="1800">
              <a:latin typeface="Arial"/>
              <a:ea typeface="Arial"/>
              <a:cs typeface="Arial"/>
              <a:sym typeface="Arial"/>
            </a:endParaRPr>
          </a:p>
          <a:p>
            <a:pPr indent="-321962" lvl="0" marL="457200" rtl="0" algn="l">
              <a:lnSpc>
                <a:spcPct val="100000"/>
              </a:lnSpc>
              <a:spcBef>
                <a:spcPts val="0"/>
              </a:spcBef>
              <a:spcAft>
                <a:spcPts val="0"/>
              </a:spcAft>
              <a:buSzPct val="96096"/>
              <a:buChar char="•"/>
            </a:pPr>
            <a:r>
              <a:rPr b="1" lang="en-US" sz="1800">
                <a:latin typeface="Arial"/>
                <a:ea typeface="Arial"/>
                <a:cs typeface="Arial"/>
                <a:sym typeface="Arial"/>
              </a:rPr>
              <a:t>Maximum Depth: </a:t>
            </a:r>
            <a:r>
              <a:rPr lang="en-US" sz="1800">
                <a:latin typeface="Arial"/>
                <a:ea typeface="Arial"/>
                <a:cs typeface="Arial"/>
                <a:sym typeface="Arial"/>
              </a:rPr>
              <a:t>Depth required for splitting rule (similar to Decision Tree split)</a:t>
            </a:r>
            <a:br>
              <a:rPr lang="en-US" sz="1800">
                <a:latin typeface="Arial"/>
                <a:ea typeface="Arial"/>
                <a:cs typeface="Arial"/>
                <a:sym typeface="Arial"/>
              </a:rPr>
            </a:br>
            <a:endParaRPr sz="1800">
              <a:latin typeface="Arial"/>
              <a:ea typeface="Arial"/>
              <a:cs typeface="Arial"/>
              <a:sym typeface="Arial"/>
            </a:endParaRPr>
          </a:p>
          <a:p>
            <a:pPr indent="-321962" lvl="0" marL="457200" rtl="0" algn="l">
              <a:lnSpc>
                <a:spcPct val="100000"/>
              </a:lnSpc>
              <a:spcBef>
                <a:spcPts val="0"/>
              </a:spcBef>
              <a:spcAft>
                <a:spcPts val="0"/>
              </a:spcAft>
              <a:buSzPct val="96096"/>
              <a:buChar char="•"/>
            </a:pPr>
            <a:r>
              <a:rPr i="1" lang="en-US" sz="1800">
                <a:latin typeface="Arial"/>
                <a:ea typeface="Arial"/>
                <a:cs typeface="Arial"/>
                <a:sym typeface="Arial"/>
              </a:rPr>
              <a:t>Maximum Branch and Maximum Depth</a:t>
            </a:r>
            <a:r>
              <a:rPr b="1" i="1" lang="en-US" sz="1800">
                <a:latin typeface="Arial"/>
                <a:ea typeface="Arial"/>
                <a:cs typeface="Arial"/>
                <a:sym typeface="Arial"/>
              </a:rPr>
              <a:t> </a:t>
            </a:r>
            <a:r>
              <a:rPr b="1" lang="en-US" sz="1800">
                <a:latin typeface="Arial"/>
                <a:ea typeface="Arial"/>
                <a:cs typeface="Arial"/>
                <a:sym typeface="Arial"/>
              </a:rPr>
              <a:t>affect the gradient boosting performance.</a:t>
            </a:r>
            <a:endParaRPr/>
          </a:p>
          <a:p>
            <a:pPr indent="-122872" lvl="0" marL="228600" rtl="0" algn="l">
              <a:lnSpc>
                <a:spcPct val="100000"/>
              </a:lnSpc>
              <a:spcBef>
                <a:spcPts val="1000"/>
              </a:spcBef>
              <a:spcAft>
                <a:spcPts val="0"/>
              </a:spcAft>
              <a:buSzPct val="100000"/>
              <a:buNone/>
            </a:pPr>
            <a:r>
              <a:t/>
            </a:r>
            <a:endParaRPr b="1" sz="1800">
              <a:solidFill>
                <a:schemeClr val="dk1"/>
              </a:solidFill>
            </a:endParaRPr>
          </a:p>
          <a:p>
            <a:pPr indent="-122872" lvl="0" marL="228600" rtl="0" algn="l">
              <a:lnSpc>
                <a:spcPct val="100000"/>
              </a:lnSpc>
              <a:spcBef>
                <a:spcPts val="1000"/>
              </a:spcBef>
              <a:spcAft>
                <a:spcPts val="0"/>
              </a:spcAft>
              <a:buSzPct val="100000"/>
              <a:buNone/>
            </a:pPr>
            <a:r>
              <a:t/>
            </a:r>
            <a:endParaRPr b="1" sz="1800">
              <a:solidFill>
                <a:schemeClr val="dk1"/>
              </a:solidFill>
            </a:endParaRPr>
          </a:p>
          <a:p>
            <a:pPr indent="-122872" lvl="0" marL="228600" rtl="0" algn="l">
              <a:lnSpc>
                <a:spcPct val="100000"/>
              </a:lnSpc>
              <a:spcBef>
                <a:spcPts val="1000"/>
              </a:spcBef>
              <a:spcAft>
                <a:spcPts val="0"/>
              </a:spcAft>
              <a:buSzPct val="100000"/>
              <a:buNone/>
            </a:pPr>
            <a:r>
              <a:t/>
            </a:r>
            <a:endParaRPr/>
          </a:p>
        </p:txBody>
      </p:sp>
      <p:pic>
        <p:nvPicPr>
          <p:cNvPr id="360" name="Google Shape;360;p23"/>
          <p:cNvPicPr preferRelativeResize="0"/>
          <p:nvPr/>
        </p:nvPicPr>
        <p:blipFill rotWithShape="1">
          <a:blip r:embed="rId3">
            <a:alphaModFix/>
          </a:blip>
          <a:srcRect b="-1461" l="0" r="0" t="0"/>
          <a:stretch/>
        </p:blipFill>
        <p:spPr>
          <a:xfrm>
            <a:off x="5712737" y="1325659"/>
            <a:ext cx="5730714" cy="420668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GRADIENT BOOSTING</a:t>
            </a:r>
            <a:endParaRPr/>
          </a:p>
        </p:txBody>
      </p:sp>
      <p:pic>
        <p:nvPicPr>
          <p:cNvPr id="366" name="Google Shape;366;p24"/>
          <p:cNvPicPr preferRelativeResize="0"/>
          <p:nvPr/>
        </p:nvPicPr>
        <p:blipFill rotWithShape="1">
          <a:blip r:embed="rId3">
            <a:alphaModFix/>
          </a:blip>
          <a:srcRect b="0" l="6040" r="-6040" t="0"/>
          <a:stretch/>
        </p:blipFill>
        <p:spPr>
          <a:xfrm>
            <a:off x="1751081" y="3625375"/>
            <a:ext cx="1770221" cy="736669"/>
          </a:xfrm>
          <a:prstGeom prst="rect">
            <a:avLst/>
          </a:prstGeom>
          <a:noFill/>
          <a:ln>
            <a:noFill/>
          </a:ln>
        </p:spPr>
      </p:pic>
      <p:pic>
        <p:nvPicPr>
          <p:cNvPr id="367" name="Google Shape;367;p24"/>
          <p:cNvPicPr preferRelativeResize="0"/>
          <p:nvPr/>
        </p:nvPicPr>
        <p:blipFill rotWithShape="1">
          <a:blip r:embed="rId4">
            <a:alphaModFix/>
          </a:blip>
          <a:srcRect b="48371" l="0" r="0" t="0"/>
          <a:stretch/>
        </p:blipFill>
        <p:spPr>
          <a:xfrm>
            <a:off x="194374" y="4404913"/>
            <a:ext cx="5402852" cy="2047325"/>
          </a:xfrm>
          <a:prstGeom prst="rect">
            <a:avLst/>
          </a:prstGeom>
          <a:noFill/>
          <a:ln>
            <a:noFill/>
          </a:ln>
        </p:spPr>
      </p:pic>
      <p:pic>
        <p:nvPicPr>
          <p:cNvPr id="368" name="Google Shape;368;p24"/>
          <p:cNvPicPr preferRelativeResize="0"/>
          <p:nvPr/>
        </p:nvPicPr>
        <p:blipFill rotWithShape="1">
          <a:blip r:embed="rId5">
            <a:alphaModFix/>
          </a:blip>
          <a:srcRect b="46451" l="0" r="0" t="0"/>
          <a:stretch/>
        </p:blipFill>
        <p:spPr>
          <a:xfrm>
            <a:off x="194374" y="1429424"/>
            <a:ext cx="5402850" cy="2047325"/>
          </a:xfrm>
          <a:prstGeom prst="rect">
            <a:avLst/>
          </a:prstGeom>
          <a:noFill/>
          <a:ln>
            <a:noFill/>
          </a:ln>
        </p:spPr>
      </p:pic>
      <p:pic>
        <p:nvPicPr>
          <p:cNvPr id="369" name="Google Shape;369;p24"/>
          <p:cNvPicPr preferRelativeResize="0"/>
          <p:nvPr/>
        </p:nvPicPr>
        <p:blipFill rotWithShape="1">
          <a:blip r:embed="rId6">
            <a:alphaModFix/>
          </a:blip>
          <a:srcRect b="7449" l="0" r="8078" t="0"/>
          <a:stretch/>
        </p:blipFill>
        <p:spPr>
          <a:xfrm>
            <a:off x="1751081" y="774972"/>
            <a:ext cx="1770221" cy="654452"/>
          </a:xfrm>
          <a:prstGeom prst="rect">
            <a:avLst/>
          </a:prstGeom>
          <a:noFill/>
          <a:ln>
            <a:noFill/>
          </a:ln>
        </p:spPr>
      </p:pic>
      <p:pic>
        <p:nvPicPr>
          <p:cNvPr id="370" name="Google Shape;370;p24"/>
          <p:cNvPicPr preferRelativeResize="0"/>
          <p:nvPr/>
        </p:nvPicPr>
        <p:blipFill rotWithShape="1">
          <a:blip r:embed="rId7">
            <a:alphaModFix/>
          </a:blip>
          <a:srcRect b="0" l="0" r="0" t="0"/>
          <a:stretch/>
        </p:blipFill>
        <p:spPr>
          <a:xfrm>
            <a:off x="8546952" y="797725"/>
            <a:ext cx="1770221" cy="597450"/>
          </a:xfrm>
          <a:prstGeom prst="rect">
            <a:avLst/>
          </a:prstGeom>
          <a:noFill/>
          <a:ln>
            <a:noFill/>
          </a:ln>
        </p:spPr>
      </p:pic>
      <p:pic>
        <p:nvPicPr>
          <p:cNvPr id="371" name="Google Shape;371;p24"/>
          <p:cNvPicPr preferRelativeResize="0"/>
          <p:nvPr/>
        </p:nvPicPr>
        <p:blipFill rotWithShape="1">
          <a:blip r:embed="rId8">
            <a:alphaModFix/>
          </a:blip>
          <a:srcRect b="44848" l="0" r="0" t="0"/>
          <a:stretch/>
        </p:blipFill>
        <p:spPr>
          <a:xfrm>
            <a:off x="6594776" y="1414188"/>
            <a:ext cx="4965844" cy="2062561"/>
          </a:xfrm>
          <a:prstGeom prst="rect">
            <a:avLst/>
          </a:prstGeom>
          <a:noFill/>
          <a:ln>
            <a:noFill/>
          </a:ln>
        </p:spPr>
      </p:pic>
      <p:pic>
        <p:nvPicPr>
          <p:cNvPr id="372" name="Google Shape;372;p24"/>
          <p:cNvPicPr preferRelativeResize="0"/>
          <p:nvPr/>
        </p:nvPicPr>
        <p:blipFill rotWithShape="1">
          <a:blip r:embed="rId9">
            <a:alphaModFix/>
          </a:blip>
          <a:srcRect b="47148" l="0" r="0" t="0"/>
          <a:stretch/>
        </p:blipFill>
        <p:spPr>
          <a:xfrm>
            <a:off x="6496037" y="4362044"/>
            <a:ext cx="5402850" cy="2092213"/>
          </a:xfrm>
          <a:prstGeom prst="rect">
            <a:avLst/>
          </a:prstGeom>
          <a:noFill/>
          <a:ln>
            <a:noFill/>
          </a:ln>
        </p:spPr>
      </p:pic>
      <p:pic>
        <p:nvPicPr>
          <p:cNvPr id="373" name="Google Shape;373;p24"/>
          <p:cNvPicPr preferRelativeResize="0"/>
          <p:nvPr/>
        </p:nvPicPr>
        <p:blipFill rotWithShape="1">
          <a:blip r:embed="rId10">
            <a:alphaModFix/>
          </a:blip>
          <a:srcRect b="0" l="0" r="0" t="0"/>
          <a:stretch/>
        </p:blipFill>
        <p:spPr>
          <a:xfrm>
            <a:off x="8617563" y="3739943"/>
            <a:ext cx="1629001" cy="622101"/>
          </a:xfrm>
          <a:prstGeom prst="rect">
            <a:avLst/>
          </a:prstGeom>
          <a:noFill/>
          <a:ln>
            <a:noFill/>
          </a:ln>
        </p:spPr>
      </p:pic>
      <p:sp>
        <p:nvSpPr>
          <p:cNvPr id="374" name="Google Shape;374;p24"/>
          <p:cNvSpPr/>
          <p:nvPr/>
        </p:nvSpPr>
        <p:spPr>
          <a:xfrm>
            <a:off x="2618800" y="1618913"/>
            <a:ext cx="1089300" cy="2277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5"/>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GRADIENT BOOSTING – COMPARISON </a:t>
            </a:r>
            <a:endParaRPr/>
          </a:p>
        </p:txBody>
      </p:sp>
      <p:sp>
        <p:nvSpPr>
          <p:cNvPr id="380" name="Google Shape;380;p25"/>
          <p:cNvSpPr txBox="1"/>
          <p:nvPr>
            <p:ph idx="1" type="body"/>
          </p:nvPr>
        </p:nvSpPr>
        <p:spPr>
          <a:xfrm>
            <a:off x="195262" y="839104"/>
            <a:ext cx="4894323" cy="5294278"/>
          </a:xfrm>
          <a:prstGeom prst="rect">
            <a:avLst/>
          </a:prstGeom>
          <a:noFill/>
          <a:ln>
            <a:noFill/>
          </a:ln>
        </p:spPr>
        <p:txBody>
          <a:bodyPr anchorCtr="0" anchor="t" bIns="45700" lIns="91425" spcFirstLastPara="1" rIns="91425" wrap="square" tIns="45700">
            <a:normAutofit/>
          </a:bodyPr>
          <a:lstStyle/>
          <a:p>
            <a:pPr indent="-330200" lvl="0" marL="457200" rtl="0" algn="l">
              <a:lnSpc>
                <a:spcPct val="90000"/>
              </a:lnSpc>
              <a:spcBef>
                <a:spcPts val="0"/>
              </a:spcBef>
              <a:spcAft>
                <a:spcPts val="0"/>
              </a:spcAft>
              <a:buClr>
                <a:schemeClr val="dk1"/>
              </a:buClr>
              <a:buSzPts val="1600"/>
              <a:buChar char="●"/>
            </a:pPr>
            <a:r>
              <a:rPr b="1" lang="en-US" sz="1800">
                <a:solidFill>
                  <a:schemeClr val="dk1"/>
                </a:solidFill>
              </a:rPr>
              <a:t>Our best setting:</a:t>
            </a:r>
            <a:r>
              <a:rPr lang="en-US" sz="1800">
                <a:solidFill>
                  <a:schemeClr val="dk1"/>
                </a:solidFill>
              </a:rPr>
              <a:t>  </a:t>
            </a:r>
            <a:br>
              <a:rPr lang="en-US" sz="1800">
                <a:solidFill>
                  <a:schemeClr val="dk1"/>
                </a:solidFill>
              </a:rPr>
            </a:br>
            <a:r>
              <a:rPr b="1" lang="en-US" sz="1800">
                <a:solidFill>
                  <a:schemeClr val="dk1"/>
                </a:solidFill>
              </a:rPr>
              <a:t>Huber M-Regression: 0.90, Max Branch 2, Max Depth 4</a:t>
            </a:r>
            <a:endParaRPr/>
          </a:p>
          <a:p>
            <a:pPr indent="0" lvl="0" marL="457200" rtl="0" algn="l">
              <a:lnSpc>
                <a:spcPct val="90000"/>
              </a:lnSpc>
              <a:spcBef>
                <a:spcPts val="1000"/>
              </a:spcBef>
              <a:spcAft>
                <a:spcPts val="0"/>
              </a:spcAft>
              <a:buSzPts val="1800"/>
              <a:buNone/>
            </a:pPr>
            <a:r>
              <a:t/>
            </a:r>
            <a:endParaRPr b="1" sz="1800">
              <a:solidFill>
                <a:schemeClr val="dk1"/>
              </a:solidFill>
            </a:endParaRPr>
          </a:p>
          <a:p>
            <a:pPr indent="-330200" lvl="0" marL="457200" rtl="0" algn="l">
              <a:lnSpc>
                <a:spcPct val="90000"/>
              </a:lnSpc>
              <a:spcBef>
                <a:spcPts val="1000"/>
              </a:spcBef>
              <a:spcAft>
                <a:spcPts val="0"/>
              </a:spcAft>
              <a:buClr>
                <a:schemeClr val="dk1"/>
              </a:buClr>
              <a:buSzPts val="1600"/>
              <a:buChar char="●"/>
            </a:pPr>
            <a:r>
              <a:rPr b="1" lang="en-US" sz="1800">
                <a:solidFill>
                  <a:schemeClr val="dk1"/>
                </a:solidFill>
              </a:rPr>
              <a:t>_MISC_ : </a:t>
            </a:r>
            <a:r>
              <a:rPr lang="en-US" sz="1800">
                <a:solidFill>
                  <a:schemeClr val="dk1"/>
                </a:solidFill>
              </a:rPr>
              <a:t> Difference between train(0.07759), validation(0.08345) and test (0.08876)  _MISC_ is within the significance 0.05. </a:t>
            </a:r>
            <a:endParaRPr/>
          </a:p>
          <a:p>
            <a:pPr indent="0" lvl="0" marL="127000" rtl="0" algn="l">
              <a:lnSpc>
                <a:spcPct val="90000"/>
              </a:lnSpc>
              <a:spcBef>
                <a:spcPts val="1000"/>
              </a:spcBef>
              <a:spcAft>
                <a:spcPts val="0"/>
              </a:spcAft>
              <a:buClr>
                <a:schemeClr val="dk1"/>
              </a:buClr>
              <a:buSzPts val="1600"/>
              <a:buNone/>
            </a:pPr>
            <a:r>
              <a:t/>
            </a:r>
            <a:endParaRPr sz="1800">
              <a:solidFill>
                <a:schemeClr val="dk1"/>
              </a:solidFill>
            </a:endParaRPr>
          </a:p>
          <a:p>
            <a:pPr indent="0" lvl="1" marL="355600" rtl="0" algn="l">
              <a:lnSpc>
                <a:spcPct val="90000"/>
              </a:lnSpc>
              <a:spcBef>
                <a:spcPts val="1000"/>
              </a:spcBef>
              <a:spcAft>
                <a:spcPts val="0"/>
              </a:spcAft>
              <a:buClr>
                <a:schemeClr val="dk1"/>
              </a:buClr>
              <a:buSzPts val="1600"/>
              <a:buNone/>
            </a:pPr>
            <a:r>
              <a:rPr b="1" lang="en-US" sz="1800">
                <a:solidFill>
                  <a:schemeClr val="dk1"/>
                </a:solidFill>
              </a:rPr>
              <a:t>The best gradient boosting is not overfitted.</a:t>
            </a:r>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a:p>
        </p:txBody>
      </p:sp>
      <p:pic>
        <p:nvPicPr>
          <p:cNvPr id="381" name="Google Shape;381;p25"/>
          <p:cNvPicPr preferRelativeResize="0"/>
          <p:nvPr/>
        </p:nvPicPr>
        <p:blipFill>
          <a:blip r:embed="rId3">
            <a:alphaModFix/>
          </a:blip>
          <a:stretch>
            <a:fillRect/>
          </a:stretch>
        </p:blipFill>
        <p:spPr>
          <a:xfrm>
            <a:off x="6306575" y="1047075"/>
            <a:ext cx="5105751" cy="2636682"/>
          </a:xfrm>
          <a:prstGeom prst="rect">
            <a:avLst/>
          </a:prstGeom>
          <a:noFill/>
          <a:ln>
            <a:noFill/>
          </a:ln>
        </p:spPr>
      </p:pic>
      <p:pic>
        <p:nvPicPr>
          <p:cNvPr id="382" name="Google Shape;382;p25"/>
          <p:cNvPicPr preferRelativeResize="0"/>
          <p:nvPr/>
        </p:nvPicPr>
        <p:blipFill>
          <a:blip r:embed="rId4">
            <a:alphaModFix/>
          </a:blip>
          <a:stretch>
            <a:fillRect/>
          </a:stretch>
        </p:blipFill>
        <p:spPr>
          <a:xfrm>
            <a:off x="3351238" y="5077375"/>
            <a:ext cx="5548574" cy="10559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6"/>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RANDOM FOREST</a:t>
            </a:r>
            <a:endParaRPr/>
          </a:p>
        </p:txBody>
      </p:sp>
      <p:sp>
        <p:nvSpPr>
          <p:cNvPr id="388" name="Google Shape;388;p26"/>
          <p:cNvSpPr txBox="1"/>
          <p:nvPr>
            <p:ph idx="1" type="body"/>
          </p:nvPr>
        </p:nvSpPr>
        <p:spPr>
          <a:xfrm>
            <a:off x="195262" y="839104"/>
            <a:ext cx="4894323" cy="5294278"/>
          </a:xfrm>
          <a:prstGeom prst="rect">
            <a:avLst/>
          </a:prstGeom>
          <a:noFill/>
          <a:ln>
            <a:noFill/>
          </a:ln>
        </p:spPr>
        <p:txBody>
          <a:bodyPr anchorCtr="0" anchor="t" bIns="45700" lIns="91425" spcFirstLastPara="1" rIns="91425" wrap="square" tIns="45700">
            <a:normAutofit fontScale="77500" lnSpcReduction="10000"/>
          </a:bodyPr>
          <a:lstStyle/>
          <a:p>
            <a:pPr indent="-321235" lvl="0" marL="457200" rtl="0" algn="l">
              <a:lnSpc>
                <a:spcPct val="100000"/>
              </a:lnSpc>
              <a:spcBef>
                <a:spcPts val="0"/>
              </a:spcBef>
              <a:spcAft>
                <a:spcPts val="0"/>
              </a:spcAft>
              <a:buSzPct val="104575"/>
              <a:buChar char="•"/>
            </a:pPr>
            <a:r>
              <a:rPr b="1" lang="en-US" sz="1800">
                <a:latin typeface="Arial"/>
                <a:ea typeface="Arial"/>
                <a:cs typeface="Arial"/>
                <a:sym typeface="Arial"/>
              </a:rPr>
              <a:t>Random Forest: </a:t>
            </a:r>
            <a:r>
              <a:rPr lang="en-US" sz="1800">
                <a:latin typeface="Arial"/>
                <a:ea typeface="Arial"/>
                <a:cs typeface="Arial"/>
                <a:sym typeface="Arial"/>
              </a:rPr>
              <a:t>Ensemble of decision tree that is weighted based on uneven class level variables.</a:t>
            </a:r>
            <a:br>
              <a:rPr b="1" lang="en-US" sz="1800">
                <a:latin typeface="Arial"/>
                <a:ea typeface="Arial"/>
                <a:cs typeface="Arial"/>
                <a:sym typeface="Arial"/>
              </a:rPr>
            </a:br>
            <a:endParaRPr b="1" sz="1800">
              <a:latin typeface="Arial"/>
              <a:ea typeface="Arial"/>
              <a:cs typeface="Arial"/>
              <a:sym typeface="Arial"/>
            </a:endParaRPr>
          </a:p>
          <a:p>
            <a:pPr indent="-321235" lvl="0" marL="457200" rtl="0" algn="l">
              <a:lnSpc>
                <a:spcPct val="100000"/>
              </a:lnSpc>
              <a:spcBef>
                <a:spcPts val="0"/>
              </a:spcBef>
              <a:spcAft>
                <a:spcPts val="0"/>
              </a:spcAft>
              <a:buSzPct val="104575"/>
              <a:buFont typeface="Arial"/>
              <a:buChar char="•"/>
            </a:pPr>
            <a:r>
              <a:rPr lang="en-US" sz="1800">
                <a:latin typeface="Arial"/>
                <a:ea typeface="Arial"/>
                <a:cs typeface="Arial"/>
                <a:sym typeface="Arial"/>
              </a:rPr>
              <a:t>We modify the </a:t>
            </a:r>
            <a:r>
              <a:rPr b="1" lang="en-US" sz="1800">
                <a:latin typeface="Arial"/>
                <a:ea typeface="Arial"/>
                <a:cs typeface="Arial"/>
                <a:sym typeface="Arial"/>
              </a:rPr>
              <a:t>Maximum Tree and Leaf size method.</a:t>
            </a:r>
            <a:endParaRPr/>
          </a:p>
          <a:p>
            <a:pPr indent="-188594" lvl="0" marL="742950" rtl="0" algn="l">
              <a:lnSpc>
                <a:spcPct val="100000"/>
              </a:lnSpc>
              <a:spcBef>
                <a:spcPts val="1000"/>
              </a:spcBef>
              <a:spcAft>
                <a:spcPts val="0"/>
              </a:spcAft>
              <a:buSzPct val="100000"/>
              <a:buNone/>
            </a:pPr>
            <a:r>
              <a:t/>
            </a:r>
            <a:endParaRPr sz="1800">
              <a:latin typeface="Arial"/>
              <a:ea typeface="Arial"/>
              <a:cs typeface="Arial"/>
              <a:sym typeface="Arial"/>
            </a:endParaRPr>
          </a:p>
          <a:p>
            <a:pPr indent="-321235" lvl="0" marL="457200" rtl="0" algn="l">
              <a:lnSpc>
                <a:spcPct val="100000"/>
              </a:lnSpc>
              <a:spcBef>
                <a:spcPts val="1000"/>
              </a:spcBef>
              <a:spcAft>
                <a:spcPts val="0"/>
              </a:spcAft>
              <a:buSzPct val="104575"/>
              <a:buFont typeface="Arial"/>
              <a:buChar char="•"/>
            </a:pPr>
            <a:r>
              <a:rPr lang="en-US" sz="1800">
                <a:latin typeface="Arial"/>
                <a:ea typeface="Arial"/>
                <a:cs typeface="Arial"/>
                <a:sym typeface="Arial"/>
              </a:rPr>
              <a:t>We did not modify the </a:t>
            </a:r>
            <a:r>
              <a:rPr b="1" lang="en-US" sz="1800">
                <a:latin typeface="Arial"/>
                <a:ea typeface="Arial"/>
                <a:cs typeface="Arial"/>
                <a:sym typeface="Arial"/>
              </a:rPr>
              <a:t>Maximum Depth beyond 50</a:t>
            </a:r>
            <a:r>
              <a:rPr lang="en-US" sz="1800">
                <a:latin typeface="Arial"/>
                <a:ea typeface="Arial"/>
                <a:cs typeface="Arial"/>
                <a:sym typeface="Arial"/>
              </a:rPr>
              <a:t>, due to an encounter with </a:t>
            </a:r>
            <a:r>
              <a:rPr b="1" lang="en-US" sz="1800">
                <a:latin typeface="Arial"/>
                <a:ea typeface="Arial"/>
                <a:cs typeface="Arial"/>
                <a:sym typeface="Arial"/>
              </a:rPr>
              <a:t>RUN-TIME ERROR</a:t>
            </a:r>
            <a:endParaRPr/>
          </a:p>
          <a:p>
            <a:pPr indent="-188594" lvl="0" marL="742950" rtl="0" algn="l">
              <a:lnSpc>
                <a:spcPct val="100000"/>
              </a:lnSpc>
              <a:spcBef>
                <a:spcPts val="1000"/>
              </a:spcBef>
              <a:spcAft>
                <a:spcPts val="0"/>
              </a:spcAft>
              <a:buSzPct val="100000"/>
              <a:buNone/>
            </a:pPr>
            <a:r>
              <a:t/>
            </a:r>
            <a:endParaRPr b="1" sz="1800">
              <a:latin typeface="Arial"/>
              <a:ea typeface="Arial"/>
              <a:cs typeface="Arial"/>
              <a:sym typeface="Arial"/>
            </a:endParaRPr>
          </a:p>
          <a:p>
            <a:pPr indent="-321235" lvl="0" marL="457200" rtl="0" algn="l">
              <a:lnSpc>
                <a:spcPct val="100000"/>
              </a:lnSpc>
              <a:spcBef>
                <a:spcPts val="1000"/>
              </a:spcBef>
              <a:spcAft>
                <a:spcPts val="0"/>
              </a:spcAft>
              <a:buSzPct val="104575"/>
              <a:buChar char="•"/>
            </a:pPr>
            <a:r>
              <a:rPr b="1" lang="en-US" sz="1800">
                <a:latin typeface="Arial"/>
                <a:ea typeface="Arial"/>
                <a:cs typeface="Arial"/>
                <a:sym typeface="Arial"/>
              </a:rPr>
              <a:t>Maximum Leaf Size method should remain at default</a:t>
            </a:r>
            <a:r>
              <a:rPr lang="en-US" sz="1800">
                <a:latin typeface="Arial"/>
                <a:ea typeface="Arial"/>
                <a:cs typeface="Arial"/>
                <a:sym typeface="Arial"/>
              </a:rPr>
              <a:t>. At default, the node automatically picks the best one.</a:t>
            </a:r>
            <a:endParaRPr/>
          </a:p>
          <a:p>
            <a:pPr indent="-277177" lvl="0" marL="742950" rtl="0" algn="l">
              <a:lnSpc>
                <a:spcPct val="100000"/>
              </a:lnSpc>
              <a:spcBef>
                <a:spcPts val="1000"/>
              </a:spcBef>
              <a:spcAft>
                <a:spcPts val="0"/>
              </a:spcAft>
              <a:buSzPct val="100000"/>
              <a:buChar char="•"/>
            </a:pPr>
            <a:r>
              <a:rPr lang="en-US" sz="1800">
                <a:latin typeface="Arial"/>
                <a:ea typeface="Arial"/>
                <a:cs typeface="Arial"/>
                <a:sym typeface="Arial"/>
              </a:rPr>
              <a:t>You can force to use </a:t>
            </a:r>
            <a:r>
              <a:rPr b="1" lang="en-US" sz="1800">
                <a:latin typeface="Arial"/>
                <a:ea typeface="Arial"/>
                <a:cs typeface="Arial"/>
                <a:sym typeface="Arial"/>
              </a:rPr>
              <a:t>Count (nbs observation) or Proportion (% observation) </a:t>
            </a:r>
            <a:br>
              <a:rPr b="1" lang="en-US" sz="1800">
                <a:latin typeface="Arial"/>
                <a:ea typeface="Arial"/>
                <a:cs typeface="Arial"/>
                <a:sym typeface="Arial"/>
              </a:rPr>
            </a:br>
            <a:endParaRPr b="1" sz="1800">
              <a:latin typeface="Arial"/>
              <a:ea typeface="Arial"/>
              <a:cs typeface="Arial"/>
              <a:sym typeface="Arial"/>
            </a:endParaRPr>
          </a:p>
          <a:p>
            <a:pPr indent="-321235" lvl="0" marL="457200" rtl="0" algn="l">
              <a:lnSpc>
                <a:spcPct val="100000"/>
              </a:lnSpc>
              <a:spcBef>
                <a:spcPts val="1000"/>
              </a:spcBef>
              <a:spcAft>
                <a:spcPts val="0"/>
              </a:spcAft>
              <a:buSzPct val="104575"/>
              <a:buChar char="●"/>
            </a:pPr>
            <a:r>
              <a:rPr b="1" lang="en-US" sz="1800">
                <a:latin typeface="Arial"/>
                <a:ea typeface="Arial"/>
                <a:cs typeface="Arial"/>
                <a:sym typeface="Arial"/>
              </a:rPr>
              <a:t>Maximum Tree</a:t>
            </a:r>
            <a:r>
              <a:rPr lang="en-US" sz="1800">
                <a:latin typeface="Arial"/>
                <a:ea typeface="Arial"/>
                <a:cs typeface="Arial"/>
                <a:sym typeface="Arial"/>
              </a:rPr>
              <a:t> affects the forest performance.</a:t>
            </a:r>
            <a:br>
              <a:rPr lang="en-US" sz="1800">
                <a:latin typeface="Arial"/>
                <a:ea typeface="Arial"/>
                <a:cs typeface="Arial"/>
                <a:sym typeface="Arial"/>
              </a:rPr>
            </a:br>
            <a:r>
              <a:rPr b="1" lang="en-US" sz="1800">
                <a:latin typeface="Arial"/>
                <a:ea typeface="Arial"/>
                <a:cs typeface="Arial"/>
                <a:sym typeface="Arial"/>
              </a:rPr>
              <a:t>HP FOREST</a:t>
            </a:r>
            <a:r>
              <a:rPr lang="en-US" sz="1800">
                <a:latin typeface="Arial"/>
                <a:ea typeface="Arial"/>
                <a:cs typeface="Arial"/>
                <a:sym typeface="Arial"/>
              </a:rPr>
              <a:t> will always double this amount.</a:t>
            </a:r>
            <a:endParaRPr b="1" sz="1800">
              <a:latin typeface="Arial"/>
              <a:ea typeface="Arial"/>
              <a:cs typeface="Arial"/>
              <a:sym typeface="Arial"/>
            </a:endParaRPr>
          </a:p>
          <a:p>
            <a:pPr indent="-131445" lvl="0" marL="228600" rtl="0" algn="l">
              <a:lnSpc>
                <a:spcPct val="100000"/>
              </a:lnSpc>
              <a:spcBef>
                <a:spcPts val="1000"/>
              </a:spcBef>
              <a:spcAft>
                <a:spcPts val="0"/>
              </a:spcAft>
              <a:buSzPct val="100000"/>
              <a:buNone/>
            </a:pPr>
            <a:r>
              <a:t/>
            </a:r>
            <a:endParaRPr b="1" sz="1800">
              <a:solidFill>
                <a:schemeClr val="dk1"/>
              </a:solidFill>
            </a:endParaRPr>
          </a:p>
          <a:p>
            <a:pPr indent="-131445" lvl="0" marL="228600" rtl="0" algn="l">
              <a:lnSpc>
                <a:spcPct val="100000"/>
              </a:lnSpc>
              <a:spcBef>
                <a:spcPts val="1000"/>
              </a:spcBef>
              <a:spcAft>
                <a:spcPts val="0"/>
              </a:spcAft>
              <a:buSzPct val="100000"/>
              <a:buNone/>
            </a:pPr>
            <a:r>
              <a:t/>
            </a:r>
            <a:endParaRPr b="1" sz="1800">
              <a:solidFill>
                <a:schemeClr val="dk1"/>
              </a:solidFill>
            </a:endParaRPr>
          </a:p>
          <a:p>
            <a:pPr indent="-131445" lvl="0" marL="228600" rtl="0" algn="l">
              <a:lnSpc>
                <a:spcPct val="100000"/>
              </a:lnSpc>
              <a:spcBef>
                <a:spcPts val="1000"/>
              </a:spcBef>
              <a:spcAft>
                <a:spcPts val="0"/>
              </a:spcAft>
              <a:buSzPct val="100000"/>
              <a:buNone/>
            </a:pPr>
            <a:r>
              <a:t/>
            </a:r>
            <a:endParaRPr/>
          </a:p>
        </p:txBody>
      </p:sp>
      <p:pic>
        <p:nvPicPr>
          <p:cNvPr id="389" name="Google Shape;389;p26"/>
          <p:cNvPicPr preferRelativeResize="0"/>
          <p:nvPr/>
        </p:nvPicPr>
        <p:blipFill rotWithShape="1">
          <a:blip r:embed="rId3">
            <a:alphaModFix/>
          </a:blip>
          <a:srcRect b="0" l="0" r="0" t="0"/>
          <a:stretch/>
        </p:blipFill>
        <p:spPr>
          <a:xfrm>
            <a:off x="6199823" y="1576837"/>
            <a:ext cx="4744125" cy="37043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AGENDA</a:t>
            </a:r>
            <a:endParaRPr/>
          </a:p>
        </p:txBody>
      </p:sp>
      <p:grpSp>
        <p:nvGrpSpPr>
          <p:cNvPr id="124" name="Google Shape;124;p3"/>
          <p:cNvGrpSpPr/>
          <p:nvPr/>
        </p:nvGrpSpPr>
        <p:grpSpPr>
          <a:xfrm>
            <a:off x="195262" y="742950"/>
            <a:ext cx="11801476" cy="5562650"/>
            <a:chOff x="0" y="0"/>
            <a:chExt cx="11801476" cy="5562650"/>
          </a:xfrm>
        </p:grpSpPr>
        <p:sp>
          <p:nvSpPr>
            <p:cNvPr id="125" name="Google Shape;125;p3"/>
            <p:cNvSpPr/>
            <p:nvPr/>
          </p:nvSpPr>
          <p:spPr>
            <a:xfrm>
              <a:off x="0" y="1668780"/>
              <a:ext cx="11801476" cy="2225040"/>
            </a:xfrm>
            <a:prstGeom prst="notchedRightArrow">
              <a:avLst>
                <a:gd fmla="val 50000" name="adj1"/>
                <a:gd fmla="val 50000" name="adj2"/>
              </a:avLst>
            </a:prstGeom>
            <a:solidFill>
              <a:srgbClr val="D9E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4093" y="0"/>
              <a:ext cx="2616224" cy="22250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txBox="1"/>
            <p:nvPr/>
          </p:nvSpPr>
          <p:spPr>
            <a:xfrm>
              <a:off x="4093" y="0"/>
              <a:ext cx="2616224" cy="2225040"/>
            </a:xfrm>
            <a:prstGeom prst="rect">
              <a:avLst/>
            </a:prstGeom>
            <a:noFill/>
            <a:ln>
              <a:noFill/>
            </a:ln>
          </p:spPr>
          <p:txBody>
            <a:bodyPr anchorCtr="1" anchor="b" bIns="135125" lIns="135125" spcFirstLastPara="1" rIns="135125" wrap="square" tIns="135125">
              <a:noAutofit/>
            </a:bodyPr>
            <a:lstStyle/>
            <a:p>
              <a:pPr indent="0" lvl="0" marL="0" marR="0" rtl="0" algn="l">
                <a:lnSpc>
                  <a:spcPct val="90000"/>
                </a:lnSpc>
                <a:spcBef>
                  <a:spcPts val="0"/>
                </a:spcBef>
                <a:spcAft>
                  <a:spcPts val="0"/>
                </a:spcAft>
                <a:buClr>
                  <a:schemeClr val="dk1"/>
                </a:buClr>
                <a:buSzPts val="1900"/>
                <a:buFont typeface="Gill Sans"/>
                <a:buNone/>
              </a:pPr>
              <a:r>
                <a:rPr b="0" i="0" lang="en-US" sz="1900" u="none" cap="none" strike="noStrike">
                  <a:solidFill>
                    <a:schemeClr val="dk1"/>
                  </a:solidFill>
                  <a:latin typeface="Gill Sans"/>
                  <a:ea typeface="Gill Sans"/>
                  <a:cs typeface="Gill Sans"/>
                  <a:sym typeface="Gill Sans"/>
                </a:rPr>
                <a:t>Context</a:t>
              </a:r>
              <a:endParaRPr/>
            </a:p>
            <a:p>
              <a:pPr indent="-114300" lvl="1" marL="114300" marR="0" rtl="0" algn="l">
                <a:lnSpc>
                  <a:spcPct val="90000"/>
                </a:lnSpc>
                <a:spcBef>
                  <a:spcPts val="665"/>
                </a:spcBef>
                <a:spcAft>
                  <a:spcPts val="0"/>
                </a:spcAft>
                <a:buClr>
                  <a:schemeClr val="dk1"/>
                </a:buClr>
                <a:buSzPts val="1500"/>
                <a:buFont typeface="Gill Sans"/>
                <a:buChar char="•"/>
              </a:pPr>
              <a:r>
                <a:rPr b="0" i="0" lang="en-US" sz="1500" u="none" cap="none" strike="noStrike">
                  <a:solidFill>
                    <a:schemeClr val="dk1"/>
                  </a:solidFill>
                  <a:latin typeface="Gill Sans"/>
                  <a:ea typeface="Gill Sans"/>
                  <a:cs typeface="Gill Sans"/>
                  <a:sym typeface="Gill Sans"/>
                </a:rPr>
                <a:t>Business Problem</a:t>
              </a:r>
              <a:endParaRPr/>
            </a:p>
            <a:p>
              <a:pPr indent="-114300" lvl="1" marL="114300" marR="0" rtl="0" algn="l">
                <a:lnSpc>
                  <a:spcPct val="90000"/>
                </a:lnSpc>
                <a:spcBef>
                  <a:spcPts val="225"/>
                </a:spcBef>
                <a:spcAft>
                  <a:spcPts val="0"/>
                </a:spcAft>
                <a:buClr>
                  <a:schemeClr val="dk1"/>
                </a:buClr>
                <a:buSzPts val="1500"/>
                <a:buFont typeface="Gill Sans"/>
                <a:buChar char="•"/>
              </a:pPr>
              <a:r>
                <a:rPr b="0" i="0" lang="en-US" sz="1500" u="none" cap="none" strike="noStrike">
                  <a:solidFill>
                    <a:schemeClr val="dk1"/>
                  </a:solidFill>
                  <a:latin typeface="Gill Sans"/>
                  <a:ea typeface="Gill Sans"/>
                  <a:cs typeface="Gill Sans"/>
                  <a:sym typeface="Gill Sans"/>
                </a:rPr>
                <a:t>Scope</a:t>
              </a:r>
              <a:endParaRPr b="0" i="0" sz="1500" u="none" cap="none" strike="noStrike">
                <a:solidFill>
                  <a:schemeClr val="dk1"/>
                </a:solidFill>
                <a:latin typeface="Gill Sans"/>
                <a:ea typeface="Gill Sans"/>
                <a:cs typeface="Gill Sans"/>
                <a:sym typeface="Gill Sans"/>
              </a:endParaRPr>
            </a:p>
            <a:p>
              <a:pPr indent="-114300" lvl="1" marL="114300" marR="0" rtl="0" algn="l">
                <a:lnSpc>
                  <a:spcPct val="90000"/>
                </a:lnSpc>
                <a:spcBef>
                  <a:spcPts val="225"/>
                </a:spcBef>
                <a:spcAft>
                  <a:spcPts val="0"/>
                </a:spcAft>
                <a:buClr>
                  <a:schemeClr val="dk1"/>
                </a:buClr>
                <a:buSzPts val="1500"/>
                <a:buFont typeface="Gill Sans"/>
                <a:buChar char="•"/>
              </a:pPr>
              <a:r>
                <a:rPr lang="en-US" sz="1500">
                  <a:solidFill>
                    <a:schemeClr val="dk1"/>
                  </a:solidFill>
                  <a:latin typeface="Gill Sans"/>
                  <a:ea typeface="Gill Sans"/>
                  <a:cs typeface="Gill Sans"/>
                  <a:sym typeface="Gill Sans"/>
                </a:rPr>
                <a:t>Literature Reviews</a:t>
              </a:r>
              <a:endParaRPr sz="1500">
                <a:solidFill>
                  <a:schemeClr val="dk1"/>
                </a:solidFill>
                <a:latin typeface="Gill Sans"/>
                <a:ea typeface="Gill Sans"/>
                <a:cs typeface="Gill Sans"/>
                <a:sym typeface="Gill Sans"/>
              </a:endParaRPr>
            </a:p>
          </p:txBody>
        </p:sp>
        <p:sp>
          <p:nvSpPr>
            <p:cNvPr id="128" name="Google Shape;128;p3"/>
            <p:cNvSpPr/>
            <p:nvPr/>
          </p:nvSpPr>
          <p:spPr>
            <a:xfrm>
              <a:off x="1034075" y="2503170"/>
              <a:ext cx="556260" cy="556260"/>
            </a:xfrm>
            <a:prstGeom prst="ellipse">
              <a:avLst/>
            </a:prstGeom>
            <a:solidFill>
              <a:srgbClr val="8AB830">
                <a:alpha val="89803"/>
              </a:srgbClr>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2684431" y="3337560"/>
              <a:ext cx="3361656" cy="22250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txBox="1"/>
            <p:nvPr/>
          </p:nvSpPr>
          <p:spPr>
            <a:xfrm>
              <a:off x="2684438" y="3337550"/>
              <a:ext cx="2109300" cy="2225100"/>
            </a:xfrm>
            <a:prstGeom prst="rect">
              <a:avLst/>
            </a:prstGeom>
            <a:noFill/>
            <a:ln>
              <a:noFill/>
            </a:ln>
          </p:spPr>
          <p:txBody>
            <a:bodyPr anchorCtr="1" anchor="t" bIns="128000" lIns="128000" spcFirstLastPara="1" rIns="128000" wrap="square" tIns="128000">
              <a:noAutofit/>
            </a:bodyPr>
            <a:lstStyle/>
            <a:p>
              <a:pPr indent="0" lvl="0" marL="0" marR="0" rtl="0" algn="l">
                <a:lnSpc>
                  <a:spcPct val="90000"/>
                </a:lnSpc>
                <a:spcBef>
                  <a:spcPts val="0"/>
                </a:spcBef>
                <a:spcAft>
                  <a:spcPts val="0"/>
                </a:spcAft>
                <a:buClr>
                  <a:schemeClr val="dk1"/>
                </a:buClr>
                <a:buSzPts val="1800"/>
                <a:buFont typeface="Gill Sans"/>
                <a:buNone/>
              </a:pPr>
              <a:r>
                <a:rPr b="0" i="0" lang="en-US" sz="1800" u="none" cap="none" strike="noStrike">
                  <a:solidFill>
                    <a:schemeClr val="dk1"/>
                  </a:solidFill>
                  <a:latin typeface="Gill Sans"/>
                  <a:ea typeface="Gill Sans"/>
                  <a:cs typeface="Gill Sans"/>
                  <a:sym typeface="Gill Sans"/>
                </a:rPr>
                <a:t>Methodology</a:t>
              </a:r>
              <a:endParaRPr/>
            </a:p>
            <a:p>
              <a:pPr indent="-114300" lvl="1" marL="114300" marR="0" rtl="0" algn="l">
                <a:lnSpc>
                  <a:spcPct val="90000"/>
                </a:lnSpc>
                <a:spcBef>
                  <a:spcPts val="630"/>
                </a:spcBef>
                <a:spcAft>
                  <a:spcPts val="0"/>
                </a:spcAft>
                <a:buClr>
                  <a:schemeClr val="dk1"/>
                </a:buClr>
                <a:buSzPts val="1400"/>
                <a:buFont typeface="Gill Sans"/>
                <a:buChar char="•"/>
              </a:pPr>
              <a:r>
                <a:rPr b="0" i="0" lang="en-US" sz="1400" u="none" cap="none" strike="noStrike">
                  <a:solidFill>
                    <a:schemeClr val="dk1"/>
                  </a:solidFill>
                  <a:latin typeface="Gill Sans"/>
                  <a:ea typeface="Gill Sans"/>
                  <a:cs typeface="Gill Sans"/>
                  <a:sym typeface="Gill Sans"/>
                </a:rPr>
                <a:t>Variable Selection</a:t>
              </a:r>
              <a:endParaRPr/>
            </a:p>
            <a:p>
              <a:pPr indent="-114300" lvl="1" marL="114300" marR="0" rtl="0" algn="l">
                <a:lnSpc>
                  <a:spcPct val="90000"/>
                </a:lnSpc>
                <a:spcBef>
                  <a:spcPts val="210"/>
                </a:spcBef>
                <a:spcAft>
                  <a:spcPts val="0"/>
                </a:spcAft>
                <a:buClr>
                  <a:schemeClr val="dk1"/>
                </a:buClr>
                <a:buSzPts val="1400"/>
                <a:buFont typeface="Gill Sans"/>
                <a:buChar char="•"/>
              </a:pPr>
              <a:r>
                <a:rPr b="0" i="0" lang="en-US" sz="1400" u="none" cap="none" strike="noStrike">
                  <a:solidFill>
                    <a:schemeClr val="dk1"/>
                  </a:solidFill>
                  <a:latin typeface="Gill Sans"/>
                  <a:ea typeface="Gill Sans"/>
                  <a:cs typeface="Gill Sans"/>
                  <a:sym typeface="Gill Sans"/>
                </a:rPr>
                <a:t>Data Distribution</a:t>
              </a:r>
              <a:endParaRPr/>
            </a:p>
            <a:p>
              <a:pPr indent="-114300" lvl="1" marL="114300" marR="0" rtl="0" algn="l">
                <a:lnSpc>
                  <a:spcPct val="90000"/>
                </a:lnSpc>
                <a:spcBef>
                  <a:spcPts val="210"/>
                </a:spcBef>
                <a:spcAft>
                  <a:spcPts val="0"/>
                </a:spcAft>
                <a:buClr>
                  <a:schemeClr val="dk1"/>
                </a:buClr>
                <a:buSzPts val="1400"/>
                <a:buFont typeface="Gill Sans"/>
                <a:buChar char="•"/>
              </a:pPr>
              <a:r>
                <a:rPr b="0" i="0" lang="en-US" sz="1400" u="none" cap="none" strike="noStrike">
                  <a:solidFill>
                    <a:schemeClr val="dk1"/>
                  </a:solidFill>
                  <a:latin typeface="Gill Sans"/>
                  <a:ea typeface="Gill Sans"/>
                  <a:cs typeface="Gill Sans"/>
                  <a:sym typeface="Gill Sans"/>
                </a:rPr>
                <a:t>Data Cleaning</a:t>
              </a:r>
              <a:endParaRPr/>
            </a:p>
            <a:p>
              <a:pPr indent="-114300" lvl="2" marL="228600" marR="0" rtl="0" algn="l">
                <a:lnSpc>
                  <a:spcPct val="90000"/>
                </a:lnSpc>
                <a:spcBef>
                  <a:spcPts val="210"/>
                </a:spcBef>
                <a:spcAft>
                  <a:spcPts val="0"/>
                </a:spcAft>
                <a:buClr>
                  <a:schemeClr val="dk1"/>
                </a:buClr>
                <a:buSzPts val="1400"/>
                <a:buFont typeface="Gill Sans"/>
                <a:buChar char="•"/>
              </a:pPr>
              <a:r>
                <a:rPr b="0" i="0" lang="en-US" sz="1400" u="none" cap="none" strike="noStrike">
                  <a:solidFill>
                    <a:schemeClr val="dk1"/>
                  </a:solidFill>
                  <a:latin typeface="Gill Sans"/>
                  <a:ea typeface="Gill Sans"/>
                  <a:cs typeface="Gill Sans"/>
                  <a:sym typeface="Gill Sans"/>
                </a:rPr>
                <a:t>Variable Transformation</a:t>
              </a:r>
              <a:endParaRPr/>
            </a:p>
            <a:p>
              <a:pPr indent="-114300" lvl="2" marL="228600" marR="0" rtl="0" algn="l">
                <a:lnSpc>
                  <a:spcPct val="90000"/>
                </a:lnSpc>
                <a:spcBef>
                  <a:spcPts val="210"/>
                </a:spcBef>
                <a:spcAft>
                  <a:spcPts val="0"/>
                </a:spcAft>
                <a:buClr>
                  <a:schemeClr val="dk1"/>
                </a:buClr>
                <a:buSzPts val="1400"/>
                <a:buFont typeface="Gill Sans"/>
                <a:buChar char="•"/>
              </a:pPr>
              <a:r>
                <a:rPr b="0" i="0" lang="en-US" sz="1400" u="none" cap="none" strike="noStrike">
                  <a:solidFill>
                    <a:schemeClr val="dk1"/>
                  </a:solidFill>
                  <a:latin typeface="Gill Sans"/>
                  <a:ea typeface="Gill Sans"/>
                  <a:cs typeface="Gill Sans"/>
                  <a:sym typeface="Gill Sans"/>
                </a:rPr>
                <a:t>Standardization</a:t>
              </a:r>
              <a:endParaRPr/>
            </a:p>
          </p:txBody>
        </p:sp>
        <p:sp>
          <p:nvSpPr>
            <p:cNvPr id="131" name="Google Shape;131;p3"/>
            <p:cNvSpPr/>
            <p:nvPr/>
          </p:nvSpPr>
          <p:spPr>
            <a:xfrm>
              <a:off x="3111329" y="2503170"/>
              <a:ext cx="556200" cy="556200"/>
            </a:xfrm>
            <a:prstGeom prst="ellipse">
              <a:avLst/>
            </a:prstGeom>
            <a:solidFill>
              <a:srgbClr val="8AB830">
                <a:alpha val="76862"/>
              </a:srgbClr>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6110202" y="0"/>
              <a:ext cx="2255157" cy="22250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txBox="1"/>
            <p:nvPr/>
          </p:nvSpPr>
          <p:spPr>
            <a:xfrm>
              <a:off x="4955752" y="0"/>
              <a:ext cx="2255100" cy="2225100"/>
            </a:xfrm>
            <a:prstGeom prst="rect">
              <a:avLst/>
            </a:prstGeom>
            <a:noFill/>
            <a:ln>
              <a:noFill/>
            </a:ln>
          </p:spPr>
          <p:txBody>
            <a:bodyPr anchorCtr="1" anchor="b" bIns="120900" lIns="120900" spcFirstLastPara="1" rIns="120900" wrap="square" tIns="120900">
              <a:noAutofit/>
            </a:bodyPr>
            <a:lstStyle/>
            <a:p>
              <a:pPr indent="0" lvl="0" marL="0" marR="0" rtl="0" algn="l">
                <a:lnSpc>
                  <a:spcPct val="90000"/>
                </a:lnSpc>
                <a:spcBef>
                  <a:spcPts val="0"/>
                </a:spcBef>
                <a:spcAft>
                  <a:spcPts val="0"/>
                </a:spcAft>
                <a:buClr>
                  <a:schemeClr val="dk1"/>
                </a:buClr>
                <a:buSzPts val="1700"/>
                <a:buFont typeface="Gill Sans"/>
                <a:buNone/>
              </a:pPr>
              <a:r>
                <a:rPr b="0" i="0" lang="en-US" sz="1700" u="none" cap="none" strike="noStrike">
                  <a:solidFill>
                    <a:schemeClr val="dk1"/>
                  </a:solidFill>
                  <a:latin typeface="Gill Sans"/>
                  <a:ea typeface="Gill Sans"/>
                  <a:cs typeface="Gill Sans"/>
                  <a:sym typeface="Gill Sans"/>
                </a:rPr>
                <a:t>Model Selection </a:t>
              </a:r>
              <a:endParaRPr/>
            </a:p>
            <a:p>
              <a:pPr indent="-114300" lvl="1" marL="114300" marR="0" rtl="0" algn="l">
                <a:lnSpc>
                  <a:spcPct val="90000"/>
                </a:lnSpc>
                <a:spcBef>
                  <a:spcPts val="595"/>
                </a:spcBef>
                <a:spcAft>
                  <a:spcPts val="0"/>
                </a:spcAft>
                <a:buClr>
                  <a:schemeClr val="dk1"/>
                </a:buClr>
                <a:buSzPts val="1300"/>
                <a:buFont typeface="Gill Sans"/>
                <a:buChar char="•"/>
              </a:pPr>
              <a:r>
                <a:rPr b="0" i="0" lang="en-US" sz="1300" u="none" cap="none" strike="noStrike">
                  <a:solidFill>
                    <a:schemeClr val="dk1"/>
                  </a:solidFill>
                  <a:latin typeface="Gill Sans"/>
                  <a:ea typeface="Gill Sans"/>
                  <a:cs typeface="Gill Sans"/>
                  <a:sym typeface="Gill Sans"/>
                </a:rPr>
                <a:t>Decision Tree</a:t>
              </a:r>
              <a:endParaRPr/>
            </a:p>
            <a:p>
              <a:pPr indent="-114300" lvl="1" marL="114300" marR="0" rtl="0" algn="l">
                <a:lnSpc>
                  <a:spcPct val="90000"/>
                </a:lnSpc>
                <a:spcBef>
                  <a:spcPts val="195"/>
                </a:spcBef>
                <a:spcAft>
                  <a:spcPts val="0"/>
                </a:spcAft>
                <a:buClr>
                  <a:schemeClr val="dk1"/>
                </a:buClr>
                <a:buSzPts val="1300"/>
                <a:buFont typeface="Gill Sans"/>
                <a:buChar char="•"/>
              </a:pPr>
              <a:r>
                <a:rPr b="0" i="0" lang="en-US" sz="1300" u="none" cap="none" strike="noStrike">
                  <a:solidFill>
                    <a:schemeClr val="dk1"/>
                  </a:solidFill>
                  <a:latin typeface="Gill Sans"/>
                  <a:ea typeface="Gill Sans"/>
                  <a:cs typeface="Gill Sans"/>
                  <a:sym typeface="Gill Sans"/>
                </a:rPr>
                <a:t>Neural Network</a:t>
              </a:r>
              <a:endParaRPr/>
            </a:p>
            <a:p>
              <a:pPr indent="-114300" lvl="1" marL="114300" marR="0" rtl="0" algn="l">
                <a:lnSpc>
                  <a:spcPct val="90000"/>
                </a:lnSpc>
                <a:spcBef>
                  <a:spcPts val="195"/>
                </a:spcBef>
                <a:spcAft>
                  <a:spcPts val="0"/>
                </a:spcAft>
                <a:buClr>
                  <a:schemeClr val="dk1"/>
                </a:buClr>
                <a:buSzPts val="1300"/>
                <a:buFont typeface="Gill Sans"/>
                <a:buChar char="•"/>
              </a:pPr>
              <a:r>
                <a:rPr b="0" i="0" lang="en-US" sz="1300" u="none" cap="none" strike="noStrike">
                  <a:solidFill>
                    <a:schemeClr val="dk1"/>
                  </a:solidFill>
                  <a:latin typeface="Gill Sans"/>
                  <a:ea typeface="Gill Sans"/>
                  <a:cs typeface="Gill Sans"/>
                  <a:sym typeface="Gill Sans"/>
                </a:rPr>
                <a:t>Gradient Boosting</a:t>
              </a:r>
              <a:endParaRPr/>
            </a:p>
            <a:p>
              <a:pPr indent="-114300" lvl="1" marL="114300" marR="0" rtl="0" algn="l">
                <a:lnSpc>
                  <a:spcPct val="90000"/>
                </a:lnSpc>
                <a:spcBef>
                  <a:spcPts val="195"/>
                </a:spcBef>
                <a:spcAft>
                  <a:spcPts val="0"/>
                </a:spcAft>
                <a:buClr>
                  <a:schemeClr val="dk1"/>
                </a:buClr>
                <a:buSzPts val="1300"/>
                <a:buFont typeface="Gill Sans"/>
                <a:buChar char="•"/>
              </a:pPr>
              <a:r>
                <a:rPr b="0" i="0" lang="en-US" sz="1300" u="none" cap="none" strike="noStrike">
                  <a:solidFill>
                    <a:schemeClr val="dk1"/>
                  </a:solidFill>
                  <a:latin typeface="Gill Sans"/>
                  <a:ea typeface="Gill Sans"/>
                  <a:cs typeface="Gill Sans"/>
                  <a:sym typeface="Gill Sans"/>
                </a:rPr>
                <a:t>Random Forest</a:t>
              </a:r>
              <a:endParaRPr/>
            </a:p>
            <a:p>
              <a:pPr indent="-114300" lvl="1" marL="114300" marR="0" rtl="0" algn="l">
                <a:lnSpc>
                  <a:spcPct val="90000"/>
                </a:lnSpc>
                <a:spcBef>
                  <a:spcPts val="195"/>
                </a:spcBef>
                <a:spcAft>
                  <a:spcPts val="0"/>
                </a:spcAft>
                <a:buClr>
                  <a:schemeClr val="dk1"/>
                </a:buClr>
                <a:buSzPts val="1300"/>
                <a:buFont typeface="Gill Sans"/>
                <a:buChar char="•"/>
              </a:pPr>
              <a:r>
                <a:rPr b="0" i="0" lang="en-US" sz="1300" u="none" cap="none" strike="noStrike">
                  <a:solidFill>
                    <a:schemeClr val="dk1"/>
                  </a:solidFill>
                  <a:latin typeface="Gill Sans"/>
                  <a:ea typeface="Gill Sans"/>
                  <a:cs typeface="Gill Sans"/>
                  <a:sym typeface="Gill Sans"/>
                </a:rPr>
                <a:t>Logit</a:t>
              </a:r>
              <a:endParaRPr/>
            </a:p>
            <a:p>
              <a:pPr indent="-114300" lvl="1" marL="114300" marR="0" rtl="0" algn="l">
                <a:lnSpc>
                  <a:spcPct val="90000"/>
                </a:lnSpc>
                <a:spcBef>
                  <a:spcPts val="195"/>
                </a:spcBef>
                <a:spcAft>
                  <a:spcPts val="0"/>
                </a:spcAft>
                <a:buClr>
                  <a:schemeClr val="dk1"/>
                </a:buClr>
                <a:buSzPts val="1300"/>
                <a:buFont typeface="Gill Sans"/>
                <a:buChar char="•"/>
              </a:pPr>
              <a:r>
                <a:rPr b="0" i="0" lang="en-US" sz="1300" u="none" cap="none" strike="noStrike">
                  <a:solidFill>
                    <a:schemeClr val="dk1"/>
                  </a:solidFill>
                  <a:latin typeface="Gill Sans"/>
                  <a:ea typeface="Gill Sans"/>
                  <a:cs typeface="Gill Sans"/>
                  <a:sym typeface="Gill Sans"/>
                </a:rPr>
                <a:t>Ensemble Model</a:t>
              </a:r>
              <a:endParaRPr/>
            </a:p>
          </p:txBody>
        </p:sp>
        <p:sp>
          <p:nvSpPr>
            <p:cNvPr id="134" name="Google Shape;134;p3"/>
            <p:cNvSpPr/>
            <p:nvPr/>
          </p:nvSpPr>
          <p:spPr>
            <a:xfrm>
              <a:off x="5406651" y="2503195"/>
              <a:ext cx="556200" cy="556200"/>
            </a:xfrm>
            <a:prstGeom prst="ellipse">
              <a:avLst/>
            </a:prstGeom>
            <a:solidFill>
              <a:srgbClr val="8AB830">
                <a:alpha val="63137"/>
              </a:srgbClr>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8103542" y="3337560"/>
              <a:ext cx="2187760" cy="22250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txBox="1"/>
            <p:nvPr/>
          </p:nvSpPr>
          <p:spPr>
            <a:xfrm>
              <a:off x="7210867" y="3337510"/>
              <a:ext cx="2187900" cy="2225100"/>
            </a:xfrm>
            <a:prstGeom prst="rect">
              <a:avLst/>
            </a:prstGeom>
            <a:noFill/>
            <a:ln>
              <a:noFill/>
            </a:ln>
          </p:spPr>
          <p:txBody>
            <a:bodyPr anchorCtr="1" anchor="t" bIns="120900" lIns="120900" spcFirstLastPara="1" rIns="120900" wrap="square" tIns="120900">
              <a:noAutofit/>
            </a:bodyPr>
            <a:lstStyle/>
            <a:p>
              <a:pPr indent="0" lvl="0" marL="0" marR="0" rtl="0" algn="l">
                <a:lnSpc>
                  <a:spcPct val="90000"/>
                </a:lnSpc>
                <a:spcBef>
                  <a:spcPts val="0"/>
                </a:spcBef>
                <a:spcAft>
                  <a:spcPts val="0"/>
                </a:spcAft>
                <a:buClr>
                  <a:schemeClr val="dk1"/>
                </a:buClr>
                <a:buSzPts val="1700"/>
                <a:buFont typeface="Gill Sans"/>
                <a:buNone/>
              </a:pPr>
              <a:r>
                <a:rPr b="0" i="0" lang="en-US" sz="1700" u="none" cap="none" strike="noStrike">
                  <a:solidFill>
                    <a:schemeClr val="dk1"/>
                  </a:solidFill>
                  <a:latin typeface="Gill Sans"/>
                  <a:ea typeface="Gill Sans"/>
                  <a:cs typeface="Gill Sans"/>
                  <a:sym typeface="Gill Sans"/>
                </a:rPr>
                <a:t>Results &amp; Conclusion</a:t>
              </a:r>
              <a:endParaRPr/>
            </a:p>
            <a:p>
              <a:pPr indent="-114300" lvl="1" marL="114300" marR="0" rtl="0" algn="l">
                <a:lnSpc>
                  <a:spcPct val="90000"/>
                </a:lnSpc>
                <a:spcBef>
                  <a:spcPts val="595"/>
                </a:spcBef>
                <a:spcAft>
                  <a:spcPts val="0"/>
                </a:spcAft>
                <a:buClr>
                  <a:schemeClr val="dk1"/>
                </a:buClr>
                <a:buSzPts val="1300"/>
                <a:buFont typeface="Gill Sans"/>
                <a:buChar char="•"/>
              </a:pPr>
              <a:r>
                <a:rPr b="0" i="0" lang="en-US" sz="1300" u="none" cap="none" strike="noStrike">
                  <a:solidFill>
                    <a:schemeClr val="dk1"/>
                  </a:solidFill>
                  <a:latin typeface="Gill Sans"/>
                  <a:ea typeface="Gill Sans"/>
                  <a:cs typeface="Gill Sans"/>
                  <a:sym typeface="Gill Sans"/>
                </a:rPr>
                <a:t>Best Model</a:t>
              </a:r>
              <a:endParaRPr/>
            </a:p>
            <a:p>
              <a:pPr indent="-114300" lvl="1" marL="114300" marR="0" rtl="0" algn="l">
                <a:lnSpc>
                  <a:spcPct val="90000"/>
                </a:lnSpc>
                <a:spcBef>
                  <a:spcPts val="195"/>
                </a:spcBef>
                <a:spcAft>
                  <a:spcPts val="0"/>
                </a:spcAft>
                <a:buClr>
                  <a:schemeClr val="dk1"/>
                </a:buClr>
                <a:buSzPts val="1300"/>
                <a:buFont typeface="Gill Sans"/>
                <a:buChar char="•"/>
              </a:pPr>
              <a:r>
                <a:rPr b="0" i="0" lang="en-US" sz="1300" u="none" cap="none" strike="noStrike">
                  <a:solidFill>
                    <a:schemeClr val="dk1"/>
                  </a:solidFill>
                  <a:latin typeface="Gill Sans"/>
                  <a:ea typeface="Gill Sans"/>
                  <a:cs typeface="Gill Sans"/>
                  <a:sym typeface="Gill Sans"/>
                </a:rPr>
                <a:t>Conclusion</a:t>
              </a:r>
              <a:endParaRPr b="0" i="0" sz="1300" u="none" cap="none" strike="noStrike">
                <a:solidFill>
                  <a:schemeClr val="dk1"/>
                </a:solidFill>
                <a:latin typeface="Gill Sans"/>
                <a:ea typeface="Gill Sans"/>
                <a:cs typeface="Gill Sans"/>
                <a:sym typeface="Gill Sans"/>
              </a:endParaRPr>
            </a:p>
            <a:p>
              <a:pPr indent="-114300" lvl="1" marL="114300" marR="0" rtl="0" algn="l">
                <a:lnSpc>
                  <a:spcPct val="90000"/>
                </a:lnSpc>
                <a:spcBef>
                  <a:spcPts val="195"/>
                </a:spcBef>
                <a:spcAft>
                  <a:spcPts val="0"/>
                </a:spcAft>
                <a:buClr>
                  <a:schemeClr val="dk1"/>
                </a:buClr>
                <a:buSzPts val="1300"/>
                <a:buFont typeface="Gill Sans"/>
                <a:buChar char="•"/>
              </a:pPr>
              <a:r>
                <a:rPr lang="en-US" sz="1300">
                  <a:solidFill>
                    <a:schemeClr val="dk1"/>
                  </a:solidFill>
                  <a:latin typeface="Gill Sans"/>
                  <a:ea typeface="Gill Sans"/>
                  <a:cs typeface="Gill Sans"/>
                  <a:sym typeface="Gill Sans"/>
                </a:rPr>
                <a:t>Recommendation</a:t>
              </a:r>
              <a:endParaRPr sz="1300">
                <a:solidFill>
                  <a:schemeClr val="dk1"/>
                </a:solidFill>
                <a:latin typeface="Gill Sans"/>
                <a:ea typeface="Gill Sans"/>
                <a:cs typeface="Gill Sans"/>
                <a:sym typeface="Gill Sans"/>
              </a:endParaRPr>
            </a:p>
            <a:p>
              <a:pPr indent="-114300" lvl="1" marL="114300" marR="0" rtl="0" algn="l">
                <a:lnSpc>
                  <a:spcPct val="90000"/>
                </a:lnSpc>
                <a:spcBef>
                  <a:spcPts val="195"/>
                </a:spcBef>
                <a:spcAft>
                  <a:spcPts val="0"/>
                </a:spcAft>
                <a:buClr>
                  <a:schemeClr val="dk1"/>
                </a:buClr>
                <a:buSzPts val="1300"/>
                <a:buFont typeface="Gill Sans"/>
                <a:buChar char="•"/>
              </a:pPr>
              <a:r>
                <a:rPr b="0" i="0" lang="en-US" sz="1300" u="none" cap="none" strike="noStrike">
                  <a:solidFill>
                    <a:schemeClr val="dk1"/>
                  </a:solidFill>
                  <a:latin typeface="Gill Sans"/>
                  <a:ea typeface="Gill Sans"/>
                  <a:cs typeface="Gill Sans"/>
                  <a:sym typeface="Gill Sans"/>
                </a:rPr>
                <a:t>Q&amp;A</a:t>
              </a:r>
              <a:endParaRPr/>
            </a:p>
          </p:txBody>
        </p:sp>
        <p:sp>
          <p:nvSpPr>
            <p:cNvPr id="137" name="Google Shape;137;p3"/>
            <p:cNvSpPr/>
            <p:nvPr/>
          </p:nvSpPr>
          <p:spPr>
            <a:xfrm>
              <a:off x="7547349" y="2503170"/>
              <a:ext cx="556200" cy="556200"/>
            </a:xfrm>
            <a:prstGeom prst="ellipse">
              <a:avLst/>
            </a:prstGeom>
            <a:solidFill>
              <a:srgbClr val="8AB830">
                <a:alpha val="49803"/>
              </a:srgbClr>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3"/>
          <p:cNvSpPr/>
          <p:nvPr/>
        </p:nvSpPr>
        <p:spPr>
          <a:xfrm>
            <a:off x="9791636" y="3246170"/>
            <a:ext cx="556200" cy="556200"/>
          </a:xfrm>
          <a:prstGeom prst="ellipse">
            <a:avLst/>
          </a:prstGeom>
          <a:solidFill>
            <a:srgbClr val="8AB830">
              <a:alpha val="49800"/>
            </a:srgbClr>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txBox="1"/>
          <p:nvPr/>
        </p:nvSpPr>
        <p:spPr>
          <a:xfrm>
            <a:off x="9434375" y="1473300"/>
            <a:ext cx="1463100" cy="1035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700">
                <a:solidFill>
                  <a:schemeClr val="dk1"/>
                </a:solidFill>
                <a:latin typeface="Gill Sans"/>
                <a:ea typeface="Gill Sans"/>
                <a:cs typeface="Gill Sans"/>
                <a:sym typeface="Gill Sans"/>
              </a:rPr>
              <a:t>Appendix</a:t>
            </a:r>
            <a:endParaRPr sz="1300">
              <a:solidFill>
                <a:schemeClr val="dk1"/>
              </a:solidFill>
              <a:latin typeface="Gill Sans"/>
              <a:ea typeface="Gill Sans"/>
              <a:cs typeface="Gill Sans"/>
              <a:sym typeface="Gill Sans"/>
            </a:endParaRPr>
          </a:p>
          <a:p>
            <a:pPr indent="-114300" lvl="1" marL="114300" rtl="0" algn="l">
              <a:lnSpc>
                <a:spcPct val="90000"/>
              </a:lnSpc>
              <a:spcBef>
                <a:spcPts val="195"/>
              </a:spcBef>
              <a:spcAft>
                <a:spcPts val="0"/>
              </a:spcAft>
              <a:buClr>
                <a:schemeClr val="dk1"/>
              </a:buClr>
              <a:buSzPts val="1300"/>
              <a:buFont typeface="Gill Sans"/>
              <a:buChar char="•"/>
            </a:pPr>
            <a:r>
              <a:rPr lang="en-US" sz="1300">
                <a:solidFill>
                  <a:schemeClr val="dk1"/>
                </a:solidFill>
                <a:latin typeface="Gill Sans"/>
                <a:ea typeface="Gill Sans"/>
                <a:cs typeface="Gill Sans"/>
                <a:sym typeface="Gill Sans"/>
              </a:rPr>
              <a:t>Contributions</a:t>
            </a:r>
            <a:endParaRPr sz="1300">
              <a:solidFill>
                <a:schemeClr val="dk1"/>
              </a:solidFill>
              <a:latin typeface="Gill Sans"/>
              <a:ea typeface="Gill Sans"/>
              <a:cs typeface="Gill Sans"/>
              <a:sym typeface="Gill Sans"/>
            </a:endParaRPr>
          </a:p>
          <a:p>
            <a:pPr indent="-114300" lvl="1" marL="114300" rtl="0" algn="l">
              <a:lnSpc>
                <a:spcPct val="90000"/>
              </a:lnSpc>
              <a:spcBef>
                <a:spcPts val="195"/>
              </a:spcBef>
              <a:spcAft>
                <a:spcPts val="0"/>
              </a:spcAft>
              <a:buClr>
                <a:schemeClr val="dk1"/>
              </a:buClr>
              <a:buSzPts val="1300"/>
              <a:buFont typeface="Gill Sans"/>
              <a:buChar char="•"/>
            </a:pPr>
            <a:r>
              <a:rPr lang="en-US" sz="1300">
                <a:solidFill>
                  <a:schemeClr val="dk1"/>
                </a:solidFill>
                <a:latin typeface="Gill Sans"/>
                <a:ea typeface="Gill Sans"/>
                <a:cs typeface="Gill Sans"/>
                <a:sym typeface="Gill Sans"/>
              </a:rPr>
              <a:t>SAS EM Diagram</a:t>
            </a:r>
            <a:endParaRPr sz="1300">
              <a:solidFill>
                <a:schemeClr val="dk1"/>
              </a:solidFill>
              <a:latin typeface="Gill Sans"/>
              <a:ea typeface="Gill Sans"/>
              <a:cs typeface="Gill Sans"/>
              <a:sym typeface="Gill Sans"/>
            </a:endParaRPr>
          </a:p>
          <a:p>
            <a:pPr indent="-114300" lvl="1" marL="114300" rtl="0" algn="l">
              <a:lnSpc>
                <a:spcPct val="90000"/>
              </a:lnSpc>
              <a:spcBef>
                <a:spcPts val="195"/>
              </a:spcBef>
              <a:spcAft>
                <a:spcPts val="0"/>
              </a:spcAft>
              <a:buClr>
                <a:schemeClr val="dk1"/>
              </a:buClr>
              <a:buSzPts val="1300"/>
              <a:buFont typeface="Gill Sans"/>
              <a:buChar char="•"/>
            </a:pPr>
            <a:r>
              <a:rPr lang="en-US" sz="1300">
                <a:solidFill>
                  <a:schemeClr val="dk1"/>
                </a:solidFill>
                <a:latin typeface="Gill Sans"/>
                <a:ea typeface="Gill Sans"/>
                <a:cs typeface="Gill Sans"/>
                <a:sym typeface="Gill Sans"/>
              </a:rPr>
              <a:t>References</a:t>
            </a:r>
            <a:endParaRPr sz="1300">
              <a:solidFill>
                <a:schemeClr val="dk1"/>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7"/>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RANDOM FOREST</a:t>
            </a:r>
            <a:endParaRPr/>
          </a:p>
        </p:txBody>
      </p:sp>
      <p:pic>
        <p:nvPicPr>
          <p:cNvPr id="395" name="Google Shape;395;p27"/>
          <p:cNvPicPr preferRelativeResize="0"/>
          <p:nvPr/>
        </p:nvPicPr>
        <p:blipFill rotWithShape="1">
          <a:blip r:embed="rId3">
            <a:alphaModFix/>
          </a:blip>
          <a:srcRect b="4554" l="0" r="4516" t="9348"/>
          <a:stretch/>
        </p:blipFill>
        <p:spPr>
          <a:xfrm>
            <a:off x="1824000" y="739249"/>
            <a:ext cx="4019775" cy="2755350"/>
          </a:xfrm>
          <a:prstGeom prst="rect">
            <a:avLst/>
          </a:prstGeom>
          <a:noFill/>
          <a:ln>
            <a:noFill/>
          </a:ln>
        </p:spPr>
      </p:pic>
      <p:pic>
        <p:nvPicPr>
          <p:cNvPr id="396" name="Google Shape;396;p27"/>
          <p:cNvPicPr preferRelativeResize="0"/>
          <p:nvPr/>
        </p:nvPicPr>
        <p:blipFill rotWithShape="1">
          <a:blip r:embed="rId4">
            <a:alphaModFix/>
          </a:blip>
          <a:srcRect b="0" l="10257" r="0" t="0"/>
          <a:stretch/>
        </p:blipFill>
        <p:spPr>
          <a:xfrm>
            <a:off x="83791" y="1661602"/>
            <a:ext cx="1624075" cy="676275"/>
          </a:xfrm>
          <a:prstGeom prst="rect">
            <a:avLst/>
          </a:prstGeom>
          <a:noFill/>
          <a:ln>
            <a:noFill/>
          </a:ln>
        </p:spPr>
      </p:pic>
      <p:pic>
        <p:nvPicPr>
          <p:cNvPr id="397" name="Google Shape;397;p27"/>
          <p:cNvPicPr preferRelativeResize="0"/>
          <p:nvPr/>
        </p:nvPicPr>
        <p:blipFill rotWithShape="1">
          <a:blip r:embed="rId5">
            <a:alphaModFix/>
          </a:blip>
          <a:srcRect b="0" l="12739" r="9528" t="0"/>
          <a:stretch/>
        </p:blipFill>
        <p:spPr>
          <a:xfrm>
            <a:off x="152966" y="4649937"/>
            <a:ext cx="1554900" cy="733425"/>
          </a:xfrm>
          <a:prstGeom prst="rect">
            <a:avLst/>
          </a:prstGeom>
          <a:noFill/>
          <a:ln>
            <a:noFill/>
          </a:ln>
        </p:spPr>
      </p:pic>
      <p:pic>
        <p:nvPicPr>
          <p:cNvPr id="398" name="Google Shape;398;p27"/>
          <p:cNvPicPr preferRelativeResize="0"/>
          <p:nvPr/>
        </p:nvPicPr>
        <p:blipFill rotWithShape="1">
          <a:blip r:embed="rId6">
            <a:alphaModFix/>
          </a:blip>
          <a:srcRect b="8717" l="71" r="10079" t="0"/>
          <a:stretch/>
        </p:blipFill>
        <p:spPr>
          <a:xfrm>
            <a:off x="1824000" y="3694537"/>
            <a:ext cx="4019750" cy="2839900"/>
          </a:xfrm>
          <a:prstGeom prst="rect">
            <a:avLst/>
          </a:prstGeom>
          <a:noFill/>
          <a:ln>
            <a:noFill/>
          </a:ln>
        </p:spPr>
      </p:pic>
      <p:pic>
        <p:nvPicPr>
          <p:cNvPr id="399" name="Google Shape;399;p27"/>
          <p:cNvPicPr preferRelativeResize="0"/>
          <p:nvPr/>
        </p:nvPicPr>
        <p:blipFill rotWithShape="1">
          <a:blip r:embed="rId7">
            <a:alphaModFix/>
          </a:blip>
          <a:srcRect b="9686" l="8170" r="6801" t="8971"/>
          <a:stretch/>
        </p:blipFill>
        <p:spPr>
          <a:xfrm>
            <a:off x="6225800" y="1697603"/>
            <a:ext cx="1554900" cy="604275"/>
          </a:xfrm>
          <a:prstGeom prst="rect">
            <a:avLst/>
          </a:prstGeom>
          <a:noFill/>
          <a:ln>
            <a:noFill/>
          </a:ln>
        </p:spPr>
      </p:pic>
      <p:pic>
        <p:nvPicPr>
          <p:cNvPr id="400" name="Google Shape;400;p27"/>
          <p:cNvPicPr preferRelativeResize="0"/>
          <p:nvPr/>
        </p:nvPicPr>
        <p:blipFill rotWithShape="1">
          <a:blip r:embed="rId8">
            <a:alphaModFix/>
          </a:blip>
          <a:srcRect b="8248" l="0" r="0" t="0"/>
          <a:stretch/>
        </p:blipFill>
        <p:spPr>
          <a:xfrm>
            <a:off x="7993625" y="739249"/>
            <a:ext cx="4000500" cy="2647975"/>
          </a:xfrm>
          <a:prstGeom prst="rect">
            <a:avLst/>
          </a:prstGeom>
          <a:noFill/>
          <a:ln>
            <a:noFill/>
          </a:ln>
        </p:spPr>
      </p:pic>
      <p:pic>
        <p:nvPicPr>
          <p:cNvPr id="401" name="Google Shape;401;p27"/>
          <p:cNvPicPr preferRelativeResize="0"/>
          <p:nvPr/>
        </p:nvPicPr>
        <p:blipFill rotWithShape="1">
          <a:blip r:embed="rId9">
            <a:alphaModFix/>
          </a:blip>
          <a:srcRect b="0" l="0" r="0" t="0"/>
          <a:stretch/>
        </p:blipFill>
        <p:spPr>
          <a:xfrm>
            <a:off x="6066200" y="4688037"/>
            <a:ext cx="1714500" cy="695325"/>
          </a:xfrm>
          <a:prstGeom prst="rect">
            <a:avLst/>
          </a:prstGeom>
          <a:noFill/>
          <a:ln>
            <a:noFill/>
          </a:ln>
        </p:spPr>
      </p:pic>
      <p:pic>
        <p:nvPicPr>
          <p:cNvPr id="402" name="Google Shape;402;p27"/>
          <p:cNvPicPr preferRelativeResize="0"/>
          <p:nvPr/>
        </p:nvPicPr>
        <p:blipFill rotWithShape="1">
          <a:blip r:embed="rId10">
            <a:alphaModFix/>
          </a:blip>
          <a:srcRect b="13665" l="0" r="0" t="0"/>
          <a:stretch/>
        </p:blipFill>
        <p:spPr>
          <a:xfrm>
            <a:off x="8003150" y="3790487"/>
            <a:ext cx="3990975" cy="2647975"/>
          </a:xfrm>
          <a:prstGeom prst="rect">
            <a:avLst/>
          </a:prstGeom>
          <a:noFill/>
          <a:ln>
            <a:noFill/>
          </a:ln>
        </p:spPr>
      </p:pic>
      <p:sp>
        <p:nvSpPr>
          <p:cNvPr id="403" name="Google Shape;403;p27"/>
          <p:cNvSpPr/>
          <p:nvPr/>
        </p:nvSpPr>
        <p:spPr>
          <a:xfrm>
            <a:off x="3871450" y="844150"/>
            <a:ext cx="485400" cy="2460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3769850" y="1823525"/>
            <a:ext cx="485400" cy="2460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3952450" y="3790475"/>
            <a:ext cx="597000" cy="4872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3827725" y="3248600"/>
            <a:ext cx="485400" cy="2460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9857575" y="844150"/>
            <a:ext cx="485400" cy="2460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4008250" y="4845075"/>
            <a:ext cx="485400" cy="1857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9857575" y="1760900"/>
            <a:ext cx="485400" cy="2460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4008250" y="6320950"/>
            <a:ext cx="597000" cy="2460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9898075" y="3834875"/>
            <a:ext cx="404400" cy="3984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9898075" y="4845063"/>
            <a:ext cx="485400" cy="1857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9857575" y="6192450"/>
            <a:ext cx="703800" cy="2460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8"/>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RANDOM FOREST – COMPARISON </a:t>
            </a:r>
            <a:endParaRPr/>
          </a:p>
        </p:txBody>
      </p:sp>
      <p:sp>
        <p:nvSpPr>
          <p:cNvPr id="419" name="Google Shape;419;p28"/>
          <p:cNvSpPr txBox="1"/>
          <p:nvPr>
            <p:ph idx="1" type="body"/>
          </p:nvPr>
        </p:nvSpPr>
        <p:spPr>
          <a:xfrm>
            <a:off x="195262" y="839104"/>
            <a:ext cx="4894323" cy="5294278"/>
          </a:xfrm>
          <a:prstGeom prst="rect">
            <a:avLst/>
          </a:prstGeom>
          <a:noFill/>
          <a:ln>
            <a:noFill/>
          </a:ln>
        </p:spPr>
        <p:txBody>
          <a:bodyPr anchorCtr="0" anchor="t" bIns="45700" lIns="91425" spcFirstLastPara="1" rIns="91425" wrap="square" tIns="45700">
            <a:normAutofit/>
          </a:bodyPr>
          <a:lstStyle/>
          <a:p>
            <a:pPr indent="-330200" lvl="0" marL="457200" rtl="0" algn="l">
              <a:lnSpc>
                <a:spcPct val="90000"/>
              </a:lnSpc>
              <a:spcBef>
                <a:spcPts val="0"/>
              </a:spcBef>
              <a:spcAft>
                <a:spcPts val="0"/>
              </a:spcAft>
              <a:buClr>
                <a:schemeClr val="dk1"/>
              </a:buClr>
              <a:buSzPts val="1600"/>
              <a:buChar char="●"/>
            </a:pPr>
            <a:r>
              <a:rPr b="1" lang="en-US" sz="1800">
                <a:solidFill>
                  <a:schemeClr val="dk1"/>
                </a:solidFill>
              </a:rPr>
              <a:t>Our best setting:</a:t>
            </a:r>
            <a:r>
              <a:rPr lang="en-US" sz="1800">
                <a:solidFill>
                  <a:schemeClr val="dk1"/>
                </a:solidFill>
              </a:rPr>
              <a:t>  </a:t>
            </a:r>
            <a:br>
              <a:rPr lang="en-US" sz="1800">
                <a:solidFill>
                  <a:schemeClr val="dk1"/>
                </a:solidFill>
              </a:rPr>
            </a:br>
            <a:r>
              <a:rPr b="1" lang="en-US" sz="1800">
                <a:solidFill>
                  <a:schemeClr val="dk1"/>
                </a:solidFill>
              </a:rPr>
              <a:t>Max 50 tree |  Max depth: 50 default | Leaf size method: default</a:t>
            </a:r>
            <a:br>
              <a:rPr b="1" lang="en-US" sz="1800">
                <a:solidFill>
                  <a:schemeClr val="dk1"/>
                </a:solidFill>
              </a:rPr>
            </a:br>
            <a:endParaRPr b="1" sz="1800">
              <a:solidFill>
                <a:schemeClr val="dk1"/>
              </a:solidFill>
            </a:endParaRPr>
          </a:p>
          <a:p>
            <a:pPr indent="-330200" lvl="0" marL="457200" rtl="0" algn="l">
              <a:lnSpc>
                <a:spcPct val="90000"/>
              </a:lnSpc>
              <a:spcBef>
                <a:spcPts val="0"/>
              </a:spcBef>
              <a:spcAft>
                <a:spcPts val="0"/>
              </a:spcAft>
              <a:buClr>
                <a:schemeClr val="dk1"/>
              </a:buClr>
              <a:buSzPts val="1600"/>
              <a:buChar char="●"/>
            </a:pPr>
            <a:r>
              <a:rPr b="1" lang="en-US" sz="1800">
                <a:solidFill>
                  <a:schemeClr val="dk1"/>
                </a:solidFill>
              </a:rPr>
              <a:t>_MISC_ : </a:t>
            </a:r>
            <a:r>
              <a:rPr lang="en-US" sz="1800">
                <a:solidFill>
                  <a:schemeClr val="dk1"/>
                </a:solidFill>
              </a:rPr>
              <a:t> Difference between train(0.0502), validation(0.06567) and test (0.058185)  _MISC_ is within the significance 0.05.</a:t>
            </a:r>
            <a:endParaRPr/>
          </a:p>
          <a:p>
            <a:pPr indent="-228600" lvl="0" marL="457200" rtl="0" algn="l">
              <a:lnSpc>
                <a:spcPct val="90000"/>
              </a:lnSpc>
              <a:spcBef>
                <a:spcPts val="0"/>
              </a:spcBef>
              <a:spcAft>
                <a:spcPts val="0"/>
              </a:spcAft>
              <a:buClr>
                <a:schemeClr val="dk1"/>
              </a:buClr>
              <a:buSzPts val="1600"/>
              <a:buNone/>
            </a:pPr>
            <a:r>
              <a:t/>
            </a:r>
            <a:endParaRPr>
              <a:solidFill>
                <a:schemeClr val="dk1"/>
              </a:solidFill>
            </a:endParaRPr>
          </a:p>
          <a:p>
            <a:pPr indent="-228600" lvl="0" marL="457200" rtl="0" algn="l">
              <a:lnSpc>
                <a:spcPct val="90000"/>
              </a:lnSpc>
              <a:spcBef>
                <a:spcPts val="0"/>
              </a:spcBef>
              <a:spcAft>
                <a:spcPts val="0"/>
              </a:spcAft>
              <a:buClr>
                <a:schemeClr val="dk1"/>
              </a:buClr>
              <a:buSzPts val="1600"/>
              <a:buNone/>
            </a:pPr>
            <a:r>
              <a:t/>
            </a:r>
            <a:endParaRPr>
              <a:solidFill>
                <a:schemeClr val="dk1"/>
              </a:solidFill>
            </a:endParaRPr>
          </a:p>
          <a:p>
            <a:pPr indent="0" lvl="1" marL="355600" rtl="0" algn="l">
              <a:lnSpc>
                <a:spcPct val="90000"/>
              </a:lnSpc>
              <a:spcBef>
                <a:spcPts val="0"/>
              </a:spcBef>
              <a:spcAft>
                <a:spcPts val="0"/>
              </a:spcAft>
              <a:buClr>
                <a:schemeClr val="dk1"/>
              </a:buClr>
              <a:buSzPts val="1600"/>
              <a:buNone/>
            </a:pPr>
            <a:r>
              <a:rPr b="1" lang="en-US" sz="1800">
                <a:solidFill>
                  <a:schemeClr val="dk1"/>
                </a:solidFill>
              </a:rPr>
              <a:t>The best random forest model is not overfitted.</a:t>
            </a:r>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a:p>
        </p:txBody>
      </p:sp>
      <p:pic>
        <p:nvPicPr>
          <p:cNvPr id="420" name="Google Shape;420;p28"/>
          <p:cNvPicPr preferRelativeResize="0"/>
          <p:nvPr/>
        </p:nvPicPr>
        <p:blipFill rotWithShape="1">
          <a:blip r:embed="rId3">
            <a:alphaModFix/>
          </a:blip>
          <a:srcRect b="0" l="0" r="0" t="0"/>
          <a:stretch/>
        </p:blipFill>
        <p:spPr>
          <a:xfrm>
            <a:off x="5176418" y="977998"/>
            <a:ext cx="6533627" cy="3377902"/>
          </a:xfrm>
          <a:prstGeom prst="rect">
            <a:avLst/>
          </a:prstGeom>
          <a:noFill/>
          <a:ln>
            <a:noFill/>
          </a:ln>
        </p:spPr>
      </p:pic>
      <p:pic>
        <p:nvPicPr>
          <p:cNvPr id="421" name="Google Shape;421;p28"/>
          <p:cNvPicPr preferRelativeResize="0"/>
          <p:nvPr/>
        </p:nvPicPr>
        <p:blipFill rotWithShape="1">
          <a:blip r:embed="rId4">
            <a:alphaModFix/>
          </a:blip>
          <a:srcRect b="0" l="0" r="0" t="0"/>
          <a:stretch/>
        </p:blipFill>
        <p:spPr>
          <a:xfrm>
            <a:off x="5776231" y="5066582"/>
            <a:ext cx="5334000" cy="1066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9"/>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LOGIT</a:t>
            </a:r>
            <a:endParaRPr/>
          </a:p>
        </p:txBody>
      </p:sp>
      <p:sp>
        <p:nvSpPr>
          <p:cNvPr id="427" name="Google Shape;427;p29"/>
          <p:cNvSpPr txBox="1"/>
          <p:nvPr>
            <p:ph idx="1" type="body"/>
          </p:nvPr>
        </p:nvSpPr>
        <p:spPr>
          <a:xfrm>
            <a:off x="195262" y="839104"/>
            <a:ext cx="4894323" cy="5294278"/>
          </a:xfrm>
          <a:prstGeom prst="rect">
            <a:avLst/>
          </a:prstGeom>
          <a:noFill/>
          <a:ln>
            <a:noFill/>
          </a:ln>
        </p:spPr>
        <p:txBody>
          <a:bodyPr anchorCtr="0" anchor="t" bIns="45700" lIns="91425" spcFirstLastPara="1" rIns="91425" wrap="square" tIns="45700">
            <a:normAutofit/>
          </a:bodyPr>
          <a:lstStyle/>
          <a:p>
            <a:pPr indent="-330200" lvl="0" marL="457200" rtl="0" algn="l">
              <a:lnSpc>
                <a:spcPct val="115000"/>
              </a:lnSpc>
              <a:spcBef>
                <a:spcPts val="0"/>
              </a:spcBef>
              <a:spcAft>
                <a:spcPts val="0"/>
              </a:spcAft>
              <a:buClr>
                <a:schemeClr val="dk1"/>
              </a:buClr>
              <a:buSzPts val="1600"/>
              <a:buChar char="●"/>
            </a:pPr>
            <a:r>
              <a:rPr lang="en-US" sz="1800">
                <a:solidFill>
                  <a:schemeClr val="dk1"/>
                </a:solidFill>
              </a:rPr>
              <a:t>All models criterions are identical due to the fact that all variables are significant in the model </a:t>
            </a:r>
            <a:endParaRPr/>
          </a:p>
          <a:p>
            <a:pPr indent="0" lvl="0" marL="457200" rtl="0" algn="l">
              <a:lnSpc>
                <a:spcPct val="115000"/>
              </a:lnSpc>
              <a:spcBef>
                <a:spcPts val="0"/>
              </a:spcBef>
              <a:spcAft>
                <a:spcPts val="0"/>
              </a:spcAft>
              <a:buSzPts val="1800"/>
              <a:buNone/>
            </a:pPr>
            <a:r>
              <a:t/>
            </a:r>
            <a:endParaRPr sz="18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800">
                <a:solidFill>
                  <a:schemeClr val="dk1"/>
                </a:solidFill>
              </a:rPr>
              <a:t>The MODEL_COMPARISON node selected the </a:t>
            </a:r>
            <a:r>
              <a:rPr b="1" lang="en-US" sz="1800">
                <a:solidFill>
                  <a:schemeClr val="dk1"/>
                </a:solidFill>
              </a:rPr>
              <a:t>full</a:t>
            </a:r>
            <a:r>
              <a:rPr lang="en-US" sz="1800">
                <a:solidFill>
                  <a:schemeClr val="dk1"/>
                </a:solidFill>
              </a:rPr>
              <a:t> logit model as the best-fit model. </a:t>
            </a:r>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a:p>
        </p:txBody>
      </p:sp>
      <p:pic>
        <p:nvPicPr>
          <p:cNvPr id="428" name="Google Shape;428;p29"/>
          <p:cNvPicPr preferRelativeResize="0"/>
          <p:nvPr/>
        </p:nvPicPr>
        <p:blipFill rotWithShape="1">
          <a:blip r:embed="rId3">
            <a:alphaModFix/>
          </a:blip>
          <a:srcRect b="0" l="0" r="0" t="0"/>
          <a:stretch/>
        </p:blipFill>
        <p:spPr>
          <a:xfrm>
            <a:off x="6781046" y="951002"/>
            <a:ext cx="4353156" cy="3198431"/>
          </a:xfrm>
          <a:prstGeom prst="rect">
            <a:avLst/>
          </a:prstGeom>
          <a:noFill/>
          <a:ln>
            <a:noFill/>
          </a:ln>
        </p:spPr>
      </p:pic>
      <p:pic>
        <p:nvPicPr>
          <p:cNvPr id="429" name="Google Shape;429;p29"/>
          <p:cNvPicPr preferRelativeResize="0"/>
          <p:nvPr/>
        </p:nvPicPr>
        <p:blipFill rotWithShape="1">
          <a:blip r:embed="rId4">
            <a:alphaModFix/>
          </a:blip>
          <a:srcRect b="0" l="0" r="0" t="0"/>
          <a:stretch/>
        </p:blipFill>
        <p:spPr>
          <a:xfrm>
            <a:off x="678917" y="4807682"/>
            <a:ext cx="10102170" cy="1325700"/>
          </a:xfrm>
          <a:prstGeom prst="rect">
            <a:avLst/>
          </a:prstGeom>
          <a:noFill/>
          <a:ln>
            <a:noFill/>
          </a:ln>
        </p:spPr>
      </p:pic>
      <p:sp>
        <p:nvSpPr>
          <p:cNvPr id="430" name="Google Shape;430;p29"/>
          <p:cNvSpPr txBox="1"/>
          <p:nvPr/>
        </p:nvSpPr>
        <p:spPr>
          <a:xfrm>
            <a:off x="678917" y="4267193"/>
            <a:ext cx="4034706" cy="492412"/>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2000"/>
              <a:buFont typeface="Gill Sans"/>
              <a:buNone/>
            </a:pPr>
            <a:r>
              <a:rPr b="1" i="0" lang="en-US" sz="2000" u="sng" cap="none" strike="noStrike">
                <a:solidFill>
                  <a:schemeClr val="dk1"/>
                </a:solidFill>
                <a:latin typeface="Gill Sans"/>
                <a:ea typeface="Gill Sans"/>
                <a:cs typeface="Gill Sans"/>
                <a:sym typeface="Gill Sans"/>
              </a:rPr>
              <a:t>Logit Model Comparison</a:t>
            </a:r>
            <a:endParaRPr b="1" i="0" sz="2000" u="sng" cap="none" strike="noStrike">
              <a:solidFill>
                <a:schemeClr val="dk1"/>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0"/>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AGGREGATE: ENSEMBLE MODEL</a:t>
            </a:r>
            <a:endParaRPr/>
          </a:p>
        </p:txBody>
      </p:sp>
      <p:sp>
        <p:nvSpPr>
          <p:cNvPr id="436" name="Google Shape;436;p30"/>
          <p:cNvSpPr txBox="1"/>
          <p:nvPr>
            <p:ph idx="1" type="body"/>
          </p:nvPr>
        </p:nvSpPr>
        <p:spPr>
          <a:xfrm>
            <a:off x="195262" y="839104"/>
            <a:ext cx="4894323" cy="5294278"/>
          </a:xfrm>
          <a:prstGeom prst="rect">
            <a:avLst/>
          </a:prstGeom>
          <a:noFill/>
          <a:ln>
            <a:noFill/>
          </a:ln>
        </p:spPr>
        <p:txBody>
          <a:bodyPr anchorCtr="0" anchor="t" bIns="45700" lIns="91425" spcFirstLastPara="1" rIns="91425" wrap="square" tIns="45700">
            <a:normAutofit/>
          </a:bodyPr>
          <a:lstStyle/>
          <a:p>
            <a:pPr indent="-330200" lvl="0" marL="457200" rtl="0" algn="l">
              <a:lnSpc>
                <a:spcPct val="115000"/>
              </a:lnSpc>
              <a:spcBef>
                <a:spcPts val="0"/>
              </a:spcBef>
              <a:spcAft>
                <a:spcPts val="0"/>
              </a:spcAft>
              <a:buClr>
                <a:schemeClr val="dk1"/>
              </a:buClr>
              <a:buSzPts val="1600"/>
              <a:buChar char="●"/>
            </a:pPr>
            <a:r>
              <a:rPr lang="en-US" sz="1800">
                <a:solidFill>
                  <a:schemeClr val="dk1"/>
                </a:solidFill>
              </a:rPr>
              <a:t>Tree-based Ensemble Model with Gradient Boosting Model, Decision-Tree Model, Neural Network Model, and Logit Model </a:t>
            </a:r>
            <a:endParaRPr/>
          </a:p>
          <a:p>
            <a:pPr indent="0" lvl="0" marL="457200" rtl="0" algn="l">
              <a:lnSpc>
                <a:spcPct val="115000"/>
              </a:lnSpc>
              <a:spcBef>
                <a:spcPts val="0"/>
              </a:spcBef>
              <a:spcAft>
                <a:spcPts val="0"/>
              </a:spcAft>
              <a:buSzPts val="1800"/>
              <a:buNone/>
            </a:pPr>
            <a:r>
              <a:t/>
            </a:r>
            <a:endParaRPr sz="18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800">
                <a:solidFill>
                  <a:schemeClr val="dk1"/>
                </a:solidFill>
              </a:rPr>
              <a:t>Average for predicted values and class targets  </a:t>
            </a:r>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b="1" sz="1800">
              <a:solidFill>
                <a:schemeClr val="dk1"/>
              </a:solidFill>
            </a:endParaRPr>
          </a:p>
          <a:p>
            <a:pPr indent="-114300" lvl="0" marL="228600" rtl="0" algn="l">
              <a:lnSpc>
                <a:spcPct val="100000"/>
              </a:lnSpc>
              <a:spcBef>
                <a:spcPts val="1000"/>
              </a:spcBef>
              <a:spcAft>
                <a:spcPts val="0"/>
              </a:spcAft>
              <a:buSzPts val="1800"/>
              <a:buNone/>
            </a:pPr>
            <a:r>
              <a:t/>
            </a:r>
            <a:endParaRPr/>
          </a:p>
        </p:txBody>
      </p:sp>
      <p:pic>
        <p:nvPicPr>
          <p:cNvPr id="437" name="Google Shape;437;p30"/>
          <p:cNvPicPr preferRelativeResize="0"/>
          <p:nvPr/>
        </p:nvPicPr>
        <p:blipFill rotWithShape="1">
          <a:blip r:embed="rId3">
            <a:alphaModFix/>
          </a:blip>
          <a:srcRect b="0" l="0" r="0" t="0"/>
          <a:stretch/>
        </p:blipFill>
        <p:spPr>
          <a:xfrm>
            <a:off x="5730002" y="1073452"/>
            <a:ext cx="5840242" cy="2900690"/>
          </a:xfrm>
          <a:prstGeom prst="rect">
            <a:avLst/>
          </a:prstGeom>
          <a:noFill/>
          <a:ln>
            <a:noFill/>
          </a:ln>
        </p:spPr>
      </p:pic>
      <p:pic>
        <p:nvPicPr>
          <p:cNvPr id="438" name="Google Shape;438;p30"/>
          <p:cNvPicPr preferRelativeResize="0"/>
          <p:nvPr/>
        </p:nvPicPr>
        <p:blipFill rotWithShape="1">
          <a:blip r:embed="rId4">
            <a:alphaModFix/>
          </a:blip>
          <a:srcRect b="0" l="0" r="0" t="0"/>
          <a:stretch/>
        </p:blipFill>
        <p:spPr>
          <a:xfrm>
            <a:off x="968246" y="4534911"/>
            <a:ext cx="9343375" cy="1694625"/>
          </a:xfrm>
          <a:prstGeom prst="rect">
            <a:avLst/>
          </a:prstGeom>
          <a:noFill/>
          <a:ln>
            <a:noFill/>
          </a:ln>
        </p:spPr>
      </p:pic>
      <p:pic>
        <p:nvPicPr>
          <p:cNvPr id="439" name="Google Shape;439;p30"/>
          <p:cNvPicPr preferRelativeResize="0"/>
          <p:nvPr/>
        </p:nvPicPr>
        <p:blipFill rotWithShape="1">
          <a:blip r:embed="rId5">
            <a:alphaModFix/>
          </a:blip>
          <a:srcRect b="39603" l="69381" r="0" t="41665"/>
          <a:stretch/>
        </p:blipFill>
        <p:spPr>
          <a:xfrm>
            <a:off x="968246" y="3974142"/>
            <a:ext cx="1839600" cy="558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31"/>
          <p:cNvPicPr preferRelativeResize="0"/>
          <p:nvPr/>
        </p:nvPicPr>
        <p:blipFill rotWithShape="1">
          <a:blip r:embed="rId3">
            <a:alphaModFix/>
          </a:blip>
          <a:srcRect b="0" l="0" r="0" t="0"/>
          <a:stretch/>
        </p:blipFill>
        <p:spPr>
          <a:xfrm>
            <a:off x="559887" y="610"/>
            <a:ext cx="11631027" cy="6542453"/>
          </a:xfrm>
          <a:prstGeom prst="rect">
            <a:avLst/>
          </a:prstGeom>
          <a:noFill/>
          <a:ln>
            <a:noFill/>
          </a:ln>
        </p:spPr>
      </p:pic>
      <p:sp>
        <p:nvSpPr>
          <p:cNvPr id="445" name="Google Shape;445;p31"/>
          <p:cNvSpPr/>
          <p:nvPr/>
        </p:nvSpPr>
        <p:spPr>
          <a:xfrm>
            <a:off x="0" y="0"/>
            <a:ext cx="6019800" cy="6542453"/>
          </a:xfrm>
          <a:prstGeom prst="flowChartDelay">
            <a:avLst/>
          </a:prstGeom>
          <a:solidFill>
            <a:srgbClr val="F2F2F2"/>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46" name="Google Shape;446;p31"/>
          <p:cNvSpPr/>
          <p:nvPr/>
        </p:nvSpPr>
        <p:spPr>
          <a:xfrm>
            <a:off x="0" y="0"/>
            <a:ext cx="5895975" cy="6543063"/>
          </a:xfrm>
          <a:prstGeom prst="flowChartDelay">
            <a:avLst/>
          </a:prstGeom>
          <a:gradFill>
            <a:gsLst>
              <a:gs pos="0">
                <a:srgbClr val="F2F5D6"/>
              </a:gs>
              <a:gs pos="46000">
                <a:srgbClr val="626A19"/>
              </a:gs>
              <a:gs pos="100000">
                <a:srgbClr val="D9E188"/>
              </a:gs>
            </a:gsLst>
            <a:lin ang="16200000" scaled="0"/>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47" name="Google Shape;447;p31"/>
          <p:cNvSpPr txBox="1"/>
          <p:nvPr>
            <p:ph type="ctrTitle"/>
          </p:nvPr>
        </p:nvSpPr>
        <p:spPr>
          <a:xfrm>
            <a:off x="209549" y="2381250"/>
            <a:ext cx="4724590" cy="1819275"/>
          </a:xfrm>
          <a:prstGeom prst="rect">
            <a:avLst/>
          </a:prstGeom>
          <a:noFill/>
          <a:ln>
            <a:noFill/>
          </a:ln>
        </p:spPr>
        <p:txBody>
          <a:bodyPr anchorCtr="1" anchor="ctr" bIns="182875" lIns="274300" spcFirstLastPara="1" rIns="274300" wrap="square" tIns="182875">
            <a:noAutofit/>
          </a:bodyPr>
          <a:lstStyle/>
          <a:p>
            <a:pPr indent="0" lvl="0" marL="0" rtl="0" algn="ctr">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RESULT &amp; CONCLUSION</a:t>
            </a:r>
            <a:br>
              <a:rPr lang="en-US" sz="2800">
                <a:solidFill>
                  <a:schemeClr val="lt1"/>
                </a:solidFill>
                <a:latin typeface="Arial"/>
                <a:ea typeface="Arial"/>
                <a:cs typeface="Arial"/>
                <a:sym typeface="Arial"/>
              </a:rPr>
            </a:br>
            <a:br>
              <a:rPr lang="en-US" sz="2800">
                <a:solidFill>
                  <a:schemeClr val="lt1"/>
                </a:solidFill>
                <a:latin typeface="Arial"/>
                <a:ea typeface="Arial"/>
                <a:cs typeface="Arial"/>
                <a:sym typeface="Arial"/>
              </a:rPr>
            </a:br>
            <a:endParaRPr sz="1600">
              <a:solidFill>
                <a:schemeClr val="lt1"/>
              </a:solidFill>
              <a:latin typeface="Arial"/>
              <a:ea typeface="Arial"/>
              <a:cs typeface="Arial"/>
              <a:sym typeface="Arial"/>
            </a:endParaRPr>
          </a:p>
        </p:txBody>
      </p:sp>
      <p:cxnSp>
        <p:nvCxnSpPr>
          <p:cNvPr id="448" name="Google Shape;448;p31"/>
          <p:cNvCxnSpPr/>
          <p:nvPr/>
        </p:nvCxnSpPr>
        <p:spPr>
          <a:xfrm>
            <a:off x="304800" y="3324225"/>
            <a:ext cx="4381500" cy="0"/>
          </a:xfrm>
          <a:prstGeom prst="straightConnector1">
            <a:avLst/>
          </a:prstGeom>
          <a:noFill/>
          <a:ln cap="flat" cmpd="sng" w="31750">
            <a:solidFill>
              <a:schemeClr val="lt1"/>
            </a:solidFill>
            <a:prstDash val="solid"/>
            <a:round/>
            <a:headEnd len="sm" w="sm" type="none"/>
            <a:tailEnd len="sm" w="sm" type="none"/>
          </a:ln>
        </p:spPr>
      </p:cxnSp>
      <p:sp>
        <p:nvSpPr>
          <p:cNvPr id="449" name="Google Shape;449;p31"/>
          <p:cNvSpPr txBox="1"/>
          <p:nvPr/>
        </p:nvSpPr>
        <p:spPr>
          <a:xfrm>
            <a:off x="304800" y="3429000"/>
            <a:ext cx="43815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2"/>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BEST MODEL – MISCLASSIFICATION RATE</a:t>
            </a:r>
            <a:endParaRPr/>
          </a:p>
        </p:txBody>
      </p:sp>
      <p:sp>
        <p:nvSpPr>
          <p:cNvPr id="455" name="Google Shape;455;p32"/>
          <p:cNvSpPr txBox="1"/>
          <p:nvPr/>
        </p:nvSpPr>
        <p:spPr>
          <a:xfrm>
            <a:off x="678917" y="4267193"/>
            <a:ext cx="4034706" cy="492412"/>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2000"/>
              <a:buFont typeface="Gill Sans"/>
              <a:buNone/>
            </a:pPr>
            <a:r>
              <a:rPr b="1" i="0" lang="en-US" sz="2000" u="sng" cap="none" strike="noStrike">
                <a:solidFill>
                  <a:schemeClr val="dk1"/>
                </a:solidFill>
                <a:latin typeface="Gill Sans"/>
                <a:ea typeface="Gill Sans"/>
                <a:cs typeface="Gill Sans"/>
                <a:sym typeface="Gill Sans"/>
              </a:rPr>
              <a:t>Model Comparison</a:t>
            </a:r>
            <a:endParaRPr b="1" i="0" sz="2000" u="sng" cap="none" strike="noStrike">
              <a:solidFill>
                <a:schemeClr val="dk1"/>
              </a:solidFill>
              <a:latin typeface="Gill Sans"/>
              <a:ea typeface="Gill Sans"/>
              <a:cs typeface="Gill Sans"/>
              <a:sym typeface="Gill Sans"/>
            </a:endParaRPr>
          </a:p>
        </p:txBody>
      </p:sp>
      <p:pic>
        <p:nvPicPr>
          <p:cNvPr id="456" name="Google Shape;456;p32"/>
          <p:cNvPicPr preferRelativeResize="0"/>
          <p:nvPr/>
        </p:nvPicPr>
        <p:blipFill rotWithShape="1">
          <a:blip r:embed="rId3">
            <a:alphaModFix/>
          </a:blip>
          <a:srcRect b="0" l="0" r="0" t="0"/>
          <a:stretch/>
        </p:blipFill>
        <p:spPr>
          <a:xfrm>
            <a:off x="195262" y="1059513"/>
            <a:ext cx="6160130" cy="2860637"/>
          </a:xfrm>
          <a:prstGeom prst="rect">
            <a:avLst/>
          </a:prstGeom>
          <a:noFill/>
          <a:ln>
            <a:noFill/>
          </a:ln>
        </p:spPr>
      </p:pic>
      <p:pic>
        <p:nvPicPr>
          <p:cNvPr id="457" name="Google Shape;457;p32"/>
          <p:cNvPicPr preferRelativeResize="0"/>
          <p:nvPr/>
        </p:nvPicPr>
        <p:blipFill rotWithShape="1">
          <a:blip r:embed="rId4">
            <a:alphaModFix/>
          </a:blip>
          <a:srcRect b="28237" l="0" r="0" t="0"/>
          <a:stretch/>
        </p:blipFill>
        <p:spPr>
          <a:xfrm>
            <a:off x="7225830" y="1878081"/>
            <a:ext cx="4057650" cy="1223500"/>
          </a:xfrm>
          <a:prstGeom prst="rect">
            <a:avLst/>
          </a:prstGeom>
          <a:noFill/>
          <a:ln>
            <a:noFill/>
          </a:ln>
        </p:spPr>
      </p:pic>
      <p:pic>
        <p:nvPicPr>
          <p:cNvPr id="458" name="Google Shape;458;p32"/>
          <p:cNvPicPr preferRelativeResize="0"/>
          <p:nvPr/>
        </p:nvPicPr>
        <p:blipFill rotWithShape="1">
          <a:blip r:embed="rId5">
            <a:alphaModFix/>
          </a:blip>
          <a:srcRect b="0" l="27259" r="-3022" t="0"/>
          <a:stretch/>
        </p:blipFill>
        <p:spPr>
          <a:xfrm>
            <a:off x="5634158" y="4759605"/>
            <a:ext cx="5878925" cy="1551661"/>
          </a:xfrm>
          <a:prstGeom prst="rect">
            <a:avLst/>
          </a:prstGeom>
          <a:noFill/>
          <a:ln>
            <a:noFill/>
          </a:ln>
        </p:spPr>
      </p:pic>
      <p:pic>
        <p:nvPicPr>
          <p:cNvPr id="459" name="Google Shape;459;p32"/>
          <p:cNvPicPr preferRelativeResize="0"/>
          <p:nvPr/>
        </p:nvPicPr>
        <p:blipFill rotWithShape="1">
          <a:blip r:embed="rId6">
            <a:alphaModFix/>
          </a:blip>
          <a:srcRect b="0" l="0" r="14763" t="1874"/>
          <a:stretch/>
        </p:blipFill>
        <p:spPr>
          <a:xfrm>
            <a:off x="318633" y="4868604"/>
            <a:ext cx="5315525" cy="14612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3"/>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BEST MODEL – MISCLASSIFICATION RATE</a:t>
            </a:r>
            <a:endParaRPr/>
          </a:p>
        </p:txBody>
      </p:sp>
      <p:pic>
        <p:nvPicPr>
          <p:cNvPr id="465" name="Google Shape;465;p33"/>
          <p:cNvPicPr preferRelativeResize="0"/>
          <p:nvPr/>
        </p:nvPicPr>
        <p:blipFill rotWithShape="1">
          <a:blip r:embed="rId3">
            <a:alphaModFix/>
          </a:blip>
          <a:srcRect b="0" l="0" r="0" t="0"/>
          <a:stretch/>
        </p:blipFill>
        <p:spPr>
          <a:xfrm>
            <a:off x="1396494" y="1260326"/>
            <a:ext cx="9399011" cy="4862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4"/>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BEST MODEL – ROC</a:t>
            </a:r>
            <a:endParaRPr/>
          </a:p>
        </p:txBody>
      </p:sp>
      <p:sp>
        <p:nvSpPr>
          <p:cNvPr id="471" name="Google Shape;471;p34"/>
          <p:cNvSpPr txBox="1"/>
          <p:nvPr/>
        </p:nvSpPr>
        <p:spPr>
          <a:xfrm>
            <a:off x="678917" y="4267193"/>
            <a:ext cx="4034706" cy="492412"/>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2000"/>
              <a:buFont typeface="Gill Sans"/>
              <a:buNone/>
            </a:pPr>
            <a:r>
              <a:rPr b="1" i="0" lang="en-US" sz="2000" u="sng" cap="none" strike="noStrike">
                <a:solidFill>
                  <a:schemeClr val="dk1"/>
                </a:solidFill>
                <a:latin typeface="Gill Sans"/>
                <a:ea typeface="Gill Sans"/>
                <a:cs typeface="Gill Sans"/>
                <a:sym typeface="Gill Sans"/>
              </a:rPr>
              <a:t>Model Comparison</a:t>
            </a:r>
            <a:endParaRPr b="1" i="0" sz="2000" u="sng" cap="none" strike="noStrike">
              <a:solidFill>
                <a:schemeClr val="dk1"/>
              </a:solidFill>
              <a:latin typeface="Gill Sans"/>
              <a:ea typeface="Gill Sans"/>
              <a:cs typeface="Gill Sans"/>
              <a:sym typeface="Gill Sans"/>
            </a:endParaRPr>
          </a:p>
        </p:txBody>
      </p:sp>
      <p:pic>
        <p:nvPicPr>
          <p:cNvPr id="472" name="Google Shape;472;p34"/>
          <p:cNvPicPr preferRelativeResize="0"/>
          <p:nvPr/>
        </p:nvPicPr>
        <p:blipFill rotWithShape="1">
          <a:blip r:embed="rId3">
            <a:alphaModFix/>
          </a:blip>
          <a:srcRect b="0" l="0" r="0" t="0"/>
          <a:stretch/>
        </p:blipFill>
        <p:spPr>
          <a:xfrm>
            <a:off x="195262" y="1059513"/>
            <a:ext cx="6160130" cy="2860637"/>
          </a:xfrm>
          <a:prstGeom prst="rect">
            <a:avLst/>
          </a:prstGeom>
          <a:noFill/>
          <a:ln>
            <a:noFill/>
          </a:ln>
        </p:spPr>
      </p:pic>
      <p:pic>
        <p:nvPicPr>
          <p:cNvPr id="473" name="Google Shape;473;p34"/>
          <p:cNvPicPr preferRelativeResize="0"/>
          <p:nvPr/>
        </p:nvPicPr>
        <p:blipFill rotWithShape="1">
          <a:blip r:embed="rId4">
            <a:alphaModFix/>
          </a:blip>
          <a:srcRect b="21668" l="0" r="0" t="11575"/>
          <a:stretch/>
        </p:blipFill>
        <p:spPr>
          <a:xfrm>
            <a:off x="6936424" y="1728018"/>
            <a:ext cx="4576659" cy="1700982"/>
          </a:xfrm>
          <a:prstGeom prst="rect">
            <a:avLst/>
          </a:prstGeom>
          <a:noFill/>
          <a:ln>
            <a:noFill/>
          </a:ln>
        </p:spPr>
      </p:pic>
      <p:pic>
        <p:nvPicPr>
          <p:cNvPr id="474" name="Google Shape;474;p34"/>
          <p:cNvPicPr preferRelativeResize="0"/>
          <p:nvPr/>
        </p:nvPicPr>
        <p:blipFill rotWithShape="1">
          <a:blip r:embed="rId5">
            <a:alphaModFix/>
          </a:blip>
          <a:srcRect b="0" l="0" r="0" t="0"/>
          <a:stretch/>
        </p:blipFill>
        <p:spPr>
          <a:xfrm>
            <a:off x="433858" y="4786382"/>
            <a:ext cx="4939760" cy="1407597"/>
          </a:xfrm>
          <a:prstGeom prst="rect">
            <a:avLst/>
          </a:prstGeom>
          <a:noFill/>
          <a:ln>
            <a:noFill/>
          </a:ln>
        </p:spPr>
      </p:pic>
      <p:pic>
        <p:nvPicPr>
          <p:cNvPr id="475" name="Google Shape;475;p34"/>
          <p:cNvPicPr preferRelativeResize="0"/>
          <p:nvPr/>
        </p:nvPicPr>
        <p:blipFill rotWithShape="1">
          <a:blip r:embed="rId6">
            <a:alphaModFix/>
          </a:blip>
          <a:srcRect b="0" l="0" r="0" t="0"/>
          <a:stretch/>
        </p:blipFill>
        <p:spPr>
          <a:xfrm>
            <a:off x="5373622" y="4759605"/>
            <a:ext cx="6139461" cy="1461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5"/>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BEST MODEL – ROC</a:t>
            </a:r>
            <a:endParaRPr/>
          </a:p>
        </p:txBody>
      </p:sp>
      <p:pic>
        <p:nvPicPr>
          <p:cNvPr id="481" name="Google Shape;481;p35"/>
          <p:cNvPicPr preferRelativeResize="0"/>
          <p:nvPr/>
        </p:nvPicPr>
        <p:blipFill rotWithShape="1">
          <a:blip r:embed="rId3">
            <a:alphaModFix/>
          </a:blip>
          <a:srcRect b="0" l="0" r="0" t="0"/>
          <a:stretch/>
        </p:blipFill>
        <p:spPr>
          <a:xfrm>
            <a:off x="1011300" y="1099135"/>
            <a:ext cx="10169400" cy="52257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7"/>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CONCLUSION</a:t>
            </a:r>
            <a:endParaRPr/>
          </a:p>
        </p:txBody>
      </p:sp>
      <p:sp>
        <p:nvSpPr>
          <p:cNvPr id="487" name="Google Shape;487;p37"/>
          <p:cNvSpPr txBox="1"/>
          <p:nvPr>
            <p:ph idx="1" type="body"/>
          </p:nvPr>
        </p:nvSpPr>
        <p:spPr>
          <a:xfrm>
            <a:off x="190500" y="847729"/>
            <a:ext cx="11801474" cy="5351141"/>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2000"/>
              <a:buNone/>
            </a:pPr>
            <a:r>
              <a:rPr lang="en-US" sz="2000">
                <a:solidFill>
                  <a:schemeClr val="dk1"/>
                </a:solidFill>
              </a:rPr>
              <a:t>Benefits of Ensemble models: </a:t>
            </a:r>
            <a:endParaRPr/>
          </a:p>
          <a:p>
            <a:pPr indent="0" lvl="0" marL="0" rtl="0" algn="l">
              <a:lnSpc>
                <a:spcPct val="115000"/>
              </a:lnSpc>
              <a:spcBef>
                <a:spcPts val="0"/>
              </a:spcBef>
              <a:spcAft>
                <a:spcPts val="0"/>
              </a:spcAft>
              <a:buSzPts val="2000"/>
              <a:buNone/>
            </a:pPr>
            <a:r>
              <a:t/>
            </a:r>
            <a:endParaRPr sz="2000">
              <a:solidFill>
                <a:schemeClr val="dk1"/>
              </a:solidFill>
            </a:endParaRPr>
          </a:p>
          <a:p>
            <a:pPr indent="0" lvl="1" marL="228600" rtl="0" algn="l">
              <a:lnSpc>
                <a:spcPct val="115000"/>
              </a:lnSpc>
              <a:spcBef>
                <a:spcPts val="0"/>
              </a:spcBef>
              <a:spcAft>
                <a:spcPts val="0"/>
              </a:spcAft>
              <a:buSzPts val="2000"/>
              <a:buNone/>
            </a:pPr>
            <a:r>
              <a:rPr lang="en-US" sz="2000">
                <a:solidFill>
                  <a:schemeClr val="dk1"/>
                </a:solidFill>
              </a:rPr>
              <a:t>1. Ensemble methods have better predictive accuracy than individual models </a:t>
            </a:r>
            <a:endParaRPr/>
          </a:p>
          <a:p>
            <a:pPr indent="0" lvl="1" marL="228600" rtl="0" algn="l">
              <a:lnSpc>
                <a:spcPct val="115000"/>
              </a:lnSpc>
              <a:spcBef>
                <a:spcPts val="0"/>
              </a:spcBef>
              <a:spcAft>
                <a:spcPts val="0"/>
              </a:spcAft>
              <a:buSzPts val="2000"/>
              <a:buNone/>
            </a:pPr>
            <a:r>
              <a:rPr lang="en-US" sz="2000">
                <a:solidFill>
                  <a:schemeClr val="dk1"/>
                </a:solidFill>
              </a:rPr>
              <a:t>2. Ensemble models reduce underfitting/overfitting most of the time </a:t>
            </a:r>
            <a:endParaRPr/>
          </a:p>
          <a:p>
            <a:pPr indent="0" lvl="1" marL="228600" rtl="0" algn="l">
              <a:lnSpc>
                <a:spcPct val="115000"/>
              </a:lnSpc>
              <a:spcBef>
                <a:spcPts val="0"/>
              </a:spcBef>
              <a:spcAft>
                <a:spcPts val="0"/>
              </a:spcAft>
              <a:buSzPts val="2000"/>
              <a:buNone/>
            </a:pPr>
            <a:r>
              <a:rPr lang="en-US" sz="2000">
                <a:solidFill>
                  <a:schemeClr val="dk1"/>
                </a:solidFill>
              </a:rPr>
              <a:t>3. Ensemble models have less noise and more stability </a:t>
            </a:r>
            <a:endParaRPr/>
          </a:p>
          <a:p>
            <a:pPr indent="0" lvl="0" marL="0" rtl="0" algn="l">
              <a:lnSpc>
                <a:spcPct val="115000"/>
              </a:lnSpc>
              <a:spcBef>
                <a:spcPts val="0"/>
              </a:spcBef>
              <a:spcAft>
                <a:spcPts val="0"/>
              </a:spcAft>
              <a:buSzPts val="1800"/>
              <a:buNone/>
            </a:pPr>
            <a:r>
              <a:t/>
            </a:r>
            <a:endParaRPr sz="1800">
              <a:solidFill>
                <a:schemeClr val="dk1"/>
              </a:solidFill>
            </a:endParaRPr>
          </a:p>
          <a:p>
            <a:pPr indent="0" lvl="0" marL="0" rtl="0" algn="l">
              <a:lnSpc>
                <a:spcPct val="115000"/>
              </a:lnSpc>
              <a:spcBef>
                <a:spcPts val="0"/>
              </a:spcBef>
              <a:spcAft>
                <a:spcPts val="0"/>
              </a:spcAft>
              <a:buSzPts val="1800"/>
              <a:buNone/>
            </a:pPr>
            <a:r>
              <a:t/>
            </a:r>
            <a:endParaRPr sz="1800">
              <a:solidFill>
                <a:schemeClr val="dk1"/>
              </a:solidFill>
            </a:endParaRPr>
          </a:p>
          <a:p>
            <a:pPr indent="-114300" lvl="0" marL="228600" rtl="0" algn="l">
              <a:lnSpc>
                <a:spcPct val="100000"/>
              </a:lnSpc>
              <a:spcBef>
                <a:spcPts val="1000"/>
              </a:spcBef>
              <a:spcAft>
                <a:spcPts val="0"/>
              </a:spcAft>
              <a:buSzPts val="1800"/>
              <a:buNone/>
            </a:pPr>
            <a:r>
              <a:t/>
            </a:r>
            <a:endParaRPr/>
          </a:p>
        </p:txBody>
      </p:sp>
      <p:pic>
        <p:nvPicPr>
          <p:cNvPr id="488" name="Google Shape;488;p37"/>
          <p:cNvPicPr preferRelativeResize="0"/>
          <p:nvPr/>
        </p:nvPicPr>
        <p:blipFill rotWithShape="1">
          <a:blip r:embed="rId3">
            <a:alphaModFix/>
          </a:blip>
          <a:srcRect b="0" l="0" r="0" t="0"/>
          <a:stretch/>
        </p:blipFill>
        <p:spPr>
          <a:xfrm>
            <a:off x="10079285" y="1345670"/>
            <a:ext cx="1297053" cy="1401035"/>
          </a:xfrm>
          <a:prstGeom prst="rect">
            <a:avLst/>
          </a:prstGeom>
          <a:noFill/>
          <a:ln>
            <a:noFill/>
          </a:ln>
        </p:spPr>
      </p:pic>
      <p:pic>
        <p:nvPicPr>
          <p:cNvPr id="489" name="Google Shape;489;p37"/>
          <p:cNvPicPr preferRelativeResize="0"/>
          <p:nvPr/>
        </p:nvPicPr>
        <p:blipFill rotWithShape="1">
          <a:blip r:embed="rId4">
            <a:alphaModFix/>
          </a:blip>
          <a:srcRect b="0" l="0" r="0" t="0"/>
          <a:stretch/>
        </p:blipFill>
        <p:spPr>
          <a:xfrm>
            <a:off x="432915" y="4426777"/>
            <a:ext cx="4939760" cy="1407597"/>
          </a:xfrm>
          <a:prstGeom prst="rect">
            <a:avLst/>
          </a:prstGeom>
          <a:noFill/>
          <a:ln>
            <a:noFill/>
          </a:ln>
        </p:spPr>
      </p:pic>
      <p:pic>
        <p:nvPicPr>
          <p:cNvPr id="490" name="Google Shape;490;p37"/>
          <p:cNvPicPr preferRelativeResize="0"/>
          <p:nvPr/>
        </p:nvPicPr>
        <p:blipFill rotWithShape="1">
          <a:blip r:embed="rId5">
            <a:alphaModFix/>
          </a:blip>
          <a:srcRect b="0" l="0" r="0" t="0"/>
          <a:stretch/>
        </p:blipFill>
        <p:spPr>
          <a:xfrm>
            <a:off x="5372679" y="4400000"/>
            <a:ext cx="6139461" cy="1461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4"/>
          <p:cNvPicPr preferRelativeResize="0"/>
          <p:nvPr/>
        </p:nvPicPr>
        <p:blipFill rotWithShape="1">
          <a:blip r:embed="rId3">
            <a:alphaModFix/>
          </a:blip>
          <a:srcRect b="0" l="0" r="0" t="0"/>
          <a:stretch/>
        </p:blipFill>
        <p:spPr>
          <a:xfrm>
            <a:off x="558802" y="0"/>
            <a:ext cx="11633198" cy="6543674"/>
          </a:xfrm>
          <a:prstGeom prst="rect">
            <a:avLst/>
          </a:prstGeom>
          <a:noFill/>
          <a:ln>
            <a:noFill/>
          </a:ln>
        </p:spPr>
      </p:pic>
      <p:sp>
        <p:nvSpPr>
          <p:cNvPr id="145" name="Google Shape;145;p4"/>
          <p:cNvSpPr/>
          <p:nvPr/>
        </p:nvSpPr>
        <p:spPr>
          <a:xfrm>
            <a:off x="0" y="0"/>
            <a:ext cx="6019800" cy="6543673"/>
          </a:xfrm>
          <a:prstGeom prst="flowChartDelay">
            <a:avLst/>
          </a:prstGeom>
          <a:solidFill>
            <a:srgbClr val="F2F2F2"/>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6" name="Google Shape;146;p4"/>
          <p:cNvSpPr/>
          <p:nvPr/>
        </p:nvSpPr>
        <p:spPr>
          <a:xfrm>
            <a:off x="0" y="1"/>
            <a:ext cx="5895975" cy="6543673"/>
          </a:xfrm>
          <a:prstGeom prst="flowChartDelay">
            <a:avLst/>
          </a:prstGeom>
          <a:gradFill>
            <a:gsLst>
              <a:gs pos="0">
                <a:srgbClr val="017058">
                  <a:alpha val="40784"/>
                </a:srgbClr>
              </a:gs>
              <a:gs pos="46000">
                <a:srgbClr val="004B3A"/>
              </a:gs>
              <a:gs pos="100000">
                <a:srgbClr val="017058"/>
              </a:gs>
            </a:gsLst>
            <a:lin ang="16200000" scaled="0"/>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7" name="Google Shape;147;p4"/>
          <p:cNvSpPr txBox="1"/>
          <p:nvPr>
            <p:ph type="ctrTitle"/>
          </p:nvPr>
        </p:nvSpPr>
        <p:spPr>
          <a:xfrm>
            <a:off x="209549" y="2381250"/>
            <a:ext cx="4619626" cy="1819275"/>
          </a:xfrm>
          <a:prstGeom prst="rect">
            <a:avLst/>
          </a:prstGeom>
          <a:noFill/>
          <a:ln>
            <a:noFill/>
          </a:ln>
        </p:spPr>
        <p:txBody>
          <a:bodyPr anchorCtr="1" anchor="ctr" bIns="182875" lIns="274300" spcFirstLastPara="1" rIns="274300" wrap="square" tIns="182875">
            <a:noAutofit/>
          </a:bodyPr>
          <a:lstStyle/>
          <a:p>
            <a:pPr indent="0" lvl="0" marL="0" rtl="0" algn="ctr">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CONTEXT</a:t>
            </a:r>
            <a:br>
              <a:rPr lang="en-US" sz="2800">
                <a:solidFill>
                  <a:schemeClr val="lt1"/>
                </a:solidFill>
                <a:latin typeface="Arial"/>
                <a:ea typeface="Arial"/>
                <a:cs typeface="Arial"/>
                <a:sym typeface="Arial"/>
              </a:rPr>
            </a:br>
            <a:br>
              <a:rPr lang="en-US" sz="2800">
                <a:solidFill>
                  <a:schemeClr val="lt1"/>
                </a:solidFill>
                <a:latin typeface="Arial"/>
                <a:ea typeface="Arial"/>
                <a:cs typeface="Arial"/>
                <a:sym typeface="Arial"/>
              </a:rPr>
            </a:br>
            <a:endParaRPr sz="1600">
              <a:solidFill>
                <a:schemeClr val="lt1"/>
              </a:solidFill>
              <a:latin typeface="Arial"/>
              <a:ea typeface="Arial"/>
              <a:cs typeface="Arial"/>
              <a:sym typeface="Arial"/>
            </a:endParaRPr>
          </a:p>
        </p:txBody>
      </p:sp>
      <p:cxnSp>
        <p:nvCxnSpPr>
          <p:cNvPr id="148" name="Google Shape;148;p4"/>
          <p:cNvCxnSpPr/>
          <p:nvPr/>
        </p:nvCxnSpPr>
        <p:spPr>
          <a:xfrm>
            <a:off x="304800" y="3324225"/>
            <a:ext cx="4381500" cy="0"/>
          </a:xfrm>
          <a:prstGeom prst="straightConnector1">
            <a:avLst/>
          </a:prstGeom>
          <a:noFill/>
          <a:ln cap="flat" cmpd="sng" w="31750">
            <a:solidFill>
              <a:schemeClr val="lt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6"/>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CONCLUSION</a:t>
            </a:r>
            <a:endParaRPr/>
          </a:p>
        </p:txBody>
      </p:sp>
      <p:sp>
        <p:nvSpPr>
          <p:cNvPr id="496" name="Google Shape;496;p36"/>
          <p:cNvSpPr txBox="1"/>
          <p:nvPr>
            <p:ph idx="1" type="body"/>
          </p:nvPr>
        </p:nvSpPr>
        <p:spPr>
          <a:xfrm>
            <a:off x="190500" y="847729"/>
            <a:ext cx="11801474" cy="5351141"/>
          </a:xfrm>
          <a:prstGeom prst="rect">
            <a:avLst/>
          </a:prstGeom>
          <a:noFill/>
          <a:ln>
            <a:noFill/>
          </a:ln>
        </p:spPr>
        <p:txBody>
          <a:bodyPr anchorCtr="0" anchor="t" bIns="45700" lIns="91425" spcFirstLastPara="1" rIns="91425" wrap="square" tIns="45700">
            <a:normAutofit/>
          </a:bodyPr>
          <a:lstStyle/>
          <a:p>
            <a:pPr indent="0" lvl="0" marL="127000" rtl="0" algn="l">
              <a:lnSpc>
                <a:spcPct val="115000"/>
              </a:lnSpc>
              <a:spcBef>
                <a:spcPts val="0"/>
              </a:spcBef>
              <a:spcAft>
                <a:spcPts val="0"/>
              </a:spcAft>
              <a:buClr>
                <a:schemeClr val="dk1"/>
              </a:buClr>
              <a:buSzPts val="1600"/>
              <a:buNone/>
            </a:pPr>
            <a:r>
              <a:rPr lang="en-US" sz="2000">
                <a:solidFill>
                  <a:schemeClr val="dk1"/>
                </a:solidFill>
              </a:rPr>
              <a:t>Our best model is the </a:t>
            </a:r>
            <a:r>
              <a:rPr lang="en-US" sz="2000" u="sng">
                <a:solidFill>
                  <a:schemeClr val="dk1"/>
                </a:solidFill>
              </a:rPr>
              <a:t>Ensemble model,</a:t>
            </a:r>
            <a:r>
              <a:rPr lang="en-US" sz="2000">
                <a:solidFill>
                  <a:schemeClr val="dk1"/>
                </a:solidFill>
              </a:rPr>
              <a:t> but the decision tree was also a very good model!</a:t>
            </a:r>
            <a:endParaRPr/>
          </a:p>
          <a:p>
            <a:pPr indent="0" lvl="0" marL="0" rtl="0" algn="l">
              <a:lnSpc>
                <a:spcPct val="115000"/>
              </a:lnSpc>
              <a:spcBef>
                <a:spcPts val="0"/>
              </a:spcBef>
              <a:spcAft>
                <a:spcPts val="0"/>
              </a:spcAft>
              <a:buSzPts val="2000"/>
              <a:buNone/>
            </a:pPr>
            <a:r>
              <a:t/>
            </a:r>
            <a:endParaRPr sz="2000">
              <a:solidFill>
                <a:schemeClr val="dk1"/>
              </a:solidFill>
            </a:endParaRPr>
          </a:p>
          <a:p>
            <a:pPr indent="0" lvl="0" marL="0" rtl="0" algn="l">
              <a:lnSpc>
                <a:spcPct val="115000"/>
              </a:lnSpc>
              <a:spcBef>
                <a:spcPts val="0"/>
              </a:spcBef>
              <a:spcAft>
                <a:spcPts val="0"/>
              </a:spcAft>
              <a:buSzPts val="2000"/>
              <a:buNone/>
            </a:pPr>
            <a:r>
              <a:rPr lang="en-US" sz="2000">
                <a:solidFill>
                  <a:schemeClr val="dk1"/>
                </a:solidFill>
              </a:rPr>
              <a:t>Benefits of the decision-trees: </a:t>
            </a:r>
            <a:endParaRPr/>
          </a:p>
          <a:p>
            <a:pPr indent="0" lvl="0" marL="0" rtl="0" algn="l">
              <a:lnSpc>
                <a:spcPct val="115000"/>
              </a:lnSpc>
              <a:spcBef>
                <a:spcPts val="0"/>
              </a:spcBef>
              <a:spcAft>
                <a:spcPts val="0"/>
              </a:spcAft>
              <a:buSzPts val="2000"/>
              <a:buNone/>
            </a:pPr>
            <a:r>
              <a:t/>
            </a:r>
            <a:endParaRPr sz="20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US" sz="2000">
                <a:solidFill>
                  <a:schemeClr val="dk1"/>
                </a:solidFill>
              </a:rPr>
              <a:t>Decision tree are useful for mimicking human decision-making</a:t>
            </a:r>
            <a:endParaRPr/>
          </a:p>
          <a:p>
            <a:pPr indent="-330200" lvl="0" marL="457200" rtl="0" algn="l">
              <a:lnSpc>
                <a:spcPct val="115000"/>
              </a:lnSpc>
              <a:spcBef>
                <a:spcPts val="0"/>
              </a:spcBef>
              <a:spcAft>
                <a:spcPts val="0"/>
              </a:spcAft>
              <a:buClr>
                <a:schemeClr val="dk1"/>
              </a:buClr>
              <a:buSzPts val="1600"/>
              <a:buAutoNum type="arabicPeriod"/>
            </a:pPr>
            <a:r>
              <a:rPr lang="en-US" sz="2000">
                <a:solidFill>
                  <a:schemeClr val="dk1"/>
                </a:solidFill>
              </a:rPr>
              <a:t>Decision trees are highly scalable, they can predict a large number of data </a:t>
            </a:r>
            <a:endParaRPr sz="2000">
              <a:solidFill>
                <a:schemeClr val="dk1"/>
              </a:solidFill>
            </a:endParaRPr>
          </a:p>
          <a:p>
            <a:pPr indent="0" lvl="0" marL="228600" rtl="0" algn="l">
              <a:lnSpc>
                <a:spcPct val="115000"/>
              </a:lnSpc>
              <a:spcBef>
                <a:spcPts val="0"/>
              </a:spcBef>
              <a:spcAft>
                <a:spcPts val="0"/>
              </a:spcAft>
              <a:buNone/>
            </a:pPr>
            <a:r>
              <a:t/>
            </a:r>
            <a:endParaRPr sz="2000">
              <a:solidFill>
                <a:schemeClr val="dk1"/>
              </a:solidFill>
            </a:endParaRPr>
          </a:p>
          <a:p>
            <a:pPr indent="0" lvl="0" marL="228600" rtl="0" algn="l">
              <a:lnSpc>
                <a:spcPct val="115000"/>
              </a:lnSpc>
              <a:spcBef>
                <a:spcPts val="0"/>
              </a:spcBef>
              <a:spcAft>
                <a:spcPts val="0"/>
              </a:spcAft>
              <a:buNone/>
            </a:pPr>
            <a:r>
              <a:t/>
            </a:r>
            <a:endParaRPr sz="2000">
              <a:solidFill>
                <a:schemeClr val="dk1"/>
              </a:solidFill>
            </a:endParaRPr>
          </a:p>
          <a:p>
            <a:pPr indent="0" lvl="0" marL="22860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SzPts val="1800"/>
              <a:buNone/>
            </a:pPr>
            <a:r>
              <a:t/>
            </a:r>
            <a:endParaRPr sz="1800">
              <a:solidFill>
                <a:schemeClr val="dk1"/>
              </a:solidFill>
            </a:endParaRPr>
          </a:p>
          <a:p>
            <a:pPr indent="0" lvl="0" marL="0" rtl="0" algn="l">
              <a:lnSpc>
                <a:spcPct val="115000"/>
              </a:lnSpc>
              <a:spcBef>
                <a:spcPts val="0"/>
              </a:spcBef>
              <a:spcAft>
                <a:spcPts val="0"/>
              </a:spcAft>
              <a:buSzPts val="1800"/>
              <a:buNone/>
            </a:pPr>
            <a:r>
              <a:t/>
            </a:r>
            <a:endParaRPr sz="1800">
              <a:solidFill>
                <a:schemeClr val="dk1"/>
              </a:solidFill>
            </a:endParaRPr>
          </a:p>
          <a:p>
            <a:pPr indent="-114300" lvl="0" marL="228600" rtl="0" algn="l">
              <a:lnSpc>
                <a:spcPct val="100000"/>
              </a:lnSpc>
              <a:spcBef>
                <a:spcPts val="1000"/>
              </a:spcBef>
              <a:spcAft>
                <a:spcPts val="0"/>
              </a:spcAft>
              <a:buSzPts val="1800"/>
              <a:buNone/>
            </a:pPr>
            <a:r>
              <a:t/>
            </a:r>
            <a:endParaRPr/>
          </a:p>
        </p:txBody>
      </p:sp>
      <p:pic>
        <p:nvPicPr>
          <p:cNvPr id="497" name="Google Shape;497;p36"/>
          <p:cNvPicPr preferRelativeResize="0"/>
          <p:nvPr/>
        </p:nvPicPr>
        <p:blipFill rotWithShape="1">
          <a:blip r:embed="rId3">
            <a:alphaModFix/>
          </a:blip>
          <a:srcRect b="0" l="0" r="0" t="0"/>
          <a:stretch/>
        </p:blipFill>
        <p:spPr>
          <a:xfrm>
            <a:off x="3012499" y="3347443"/>
            <a:ext cx="6157476" cy="3016877"/>
          </a:xfrm>
          <a:prstGeom prst="rect">
            <a:avLst/>
          </a:prstGeom>
          <a:noFill/>
          <a:ln>
            <a:noFill/>
          </a:ln>
        </p:spPr>
      </p:pic>
      <p:pic>
        <p:nvPicPr>
          <p:cNvPr id="498" name="Google Shape;498;p36"/>
          <p:cNvPicPr preferRelativeResize="0"/>
          <p:nvPr/>
        </p:nvPicPr>
        <p:blipFill rotWithShape="1">
          <a:blip r:embed="rId4">
            <a:alphaModFix/>
          </a:blip>
          <a:srcRect b="0" l="0" r="0" t="0"/>
          <a:stretch/>
        </p:blipFill>
        <p:spPr>
          <a:xfrm>
            <a:off x="10079285" y="1345670"/>
            <a:ext cx="1297053" cy="1401035"/>
          </a:xfrm>
          <a:prstGeom prst="rect">
            <a:avLst/>
          </a:prstGeom>
          <a:noFill/>
          <a:ln>
            <a:noFill/>
          </a:ln>
        </p:spPr>
      </p:pic>
      <p:sp>
        <p:nvSpPr>
          <p:cNvPr id="499" name="Google Shape;499;p36"/>
          <p:cNvSpPr txBox="1"/>
          <p:nvPr/>
        </p:nvSpPr>
        <p:spPr>
          <a:xfrm>
            <a:off x="1113225" y="4178775"/>
            <a:ext cx="2432700" cy="1098900"/>
          </a:xfrm>
          <a:prstGeom prst="rect">
            <a:avLst/>
          </a:prstGeom>
          <a:noFill/>
          <a:ln>
            <a:noFill/>
          </a:ln>
        </p:spPr>
        <p:txBody>
          <a:bodyPr anchorCtr="0" anchor="t" bIns="91425" lIns="91425" spcFirstLastPara="1" rIns="91425" wrap="square" tIns="91425">
            <a:spAutoFit/>
          </a:bodyPr>
          <a:lstStyle/>
          <a:p>
            <a:pPr indent="0" lvl="0" marL="228600" rtl="0" algn="l">
              <a:lnSpc>
                <a:spcPct val="115000"/>
              </a:lnSpc>
              <a:spcBef>
                <a:spcPts val="0"/>
              </a:spcBef>
              <a:spcAft>
                <a:spcPts val="0"/>
              </a:spcAft>
              <a:buClr>
                <a:schemeClr val="dk1"/>
              </a:buClr>
              <a:buSzPts val="1100"/>
              <a:buFont typeface="Arial"/>
              <a:buNone/>
            </a:pPr>
            <a:r>
              <a:rPr b="1" lang="en-US" sz="1800">
                <a:solidFill>
                  <a:schemeClr val="dk1"/>
                </a:solidFill>
              </a:rPr>
              <a:t>Simplified Decision Tree Example:</a:t>
            </a:r>
            <a:endParaRPr b="1"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24e2634059_0_73"/>
          <p:cNvSpPr txBox="1"/>
          <p:nvPr>
            <p:ph type="title"/>
          </p:nvPr>
        </p:nvSpPr>
        <p:spPr>
          <a:xfrm>
            <a:off x="195262" y="142875"/>
            <a:ext cx="11801400" cy="6000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RECOMMENDATION</a:t>
            </a:r>
            <a:endParaRPr/>
          </a:p>
        </p:txBody>
      </p:sp>
      <p:sp>
        <p:nvSpPr>
          <p:cNvPr id="505" name="Google Shape;505;g124e2634059_0_73"/>
          <p:cNvSpPr txBox="1"/>
          <p:nvPr>
            <p:ph idx="1" type="body"/>
          </p:nvPr>
        </p:nvSpPr>
        <p:spPr>
          <a:xfrm>
            <a:off x="437875" y="1235725"/>
            <a:ext cx="6007800" cy="49359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0"/>
              </a:spcBef>
              <a:spcAft>
                <a:spcPts val="0"/>
              </a:spcAft>
              <a:buClr>
                <a:schemeClr val="dk1"/>
              </a:buClr>
              <a:buSzPts val="1800"/>
              <a:buFont typeface="Arial"/>
              <a:buChar char="•"/>
            </a:pPr>
            <a:r>
              <a:rPr lang="en-US">
                <a:solidFill>
                  <a:schemeClr val="dk1"/>
                </a:solidFill>
                <a:latin typeface="Arial"/>
                <a:ea typeface="Arial"/>
                <a:cs typeface="Arial"/>
                <a:sym typeface="Arial"/>
              </a:rPr>
              <a:t>After doing variable exploration, we noticed that our target market was skewed due to the older population in our dataset, which causes our target variable: Attrition flag, to be unbalanced. </a:t>
            </a: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Font typeface="Arial"/>
              <a:buChar char="•"/>
            </a:pPr>
            <a:r>
              <a:rPr lang="en-US">
                <a:solidFill>
                  <a:schemeClr val="dk1"/>
                </a:solidFill>
                <a:latin typeface="Arial"/>
                <a:ea typeface="Arial"/>
                <a:cs typeface="Arial"/>
                <a:sym typeface="Arial"/>
              </a:rPr>
              <a:t>If the company wants to have a more balanced and representative churn rate, they should also include the younger population in their target market, since older customer will likely stick to a bank, and have no strong interest to change banks. Thus, the older customer churn rate would be lower than the younger customer population.</a:t>
            </a:r>
            <a:endParaRPr>
              <a:solidFill>
                <a:schemeClr val="dk1"/>
              </a:solidFill>
              <a:latin typeface="Arial"/>
              <a:ea typeface="Arial"/>
              <a:cs typeface="Arial"/>
              <a:sym typeface="Arial"/>
            </a:endParaRPr>
          </a:p>
          <a:p>
            <a:pPr indent="0" lvl="0" marL="0" rtl="0" algn="l">
              <a:lnSpc>
                <a:spcPct val="115000"/>
              </a:lnSpc>
              <a:spcBef>
                <a:spcPts val="0"/>
              </a:spcBef>
              <a:spcAft>
                <a:spcPts val="0"/>
              </a:spcAft>
              <a:buSzPts val="1800"/>
              <a:buNone/>
            </a:pPr>
            <a:r>
              <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SzPts val="1800"/>
              <a:buNone/>
            </a:pPr>
            <a:r>
              <a:t/>
            </a:r>
            <a:endParaRPr sz="1800">
              <a:solidFill>
                <a:schemeClr val="dk1"/>
              </a:solidFill>
            </a:endParaRPr>
          </a:p>
          <a:p>
            <a:pPr indent="-114300" lvl="0" marL="228600" rtl="0" algn="l">
              <a:lnSpc>
                <a:spcPct val="100000"/>
              </a:lnSpc>
              <a:spcBef>
                <a:spcPts val="1000"/>
              </a:spcBef>
              <a:spcAft>
                <a:spcPts val="0"/>
              </a:spcAft>
              <a:buSzPts val="1800"/>
              <a:buNone/>
            </a:pPr>
            <a:r>
              <a:t/>
            </a:r>
            <a:endParaRPr/>
          </a:p>
        </p:txBody>
      </p:sp>
      <p:pic>
        <p:nvPicPr>
          <p:cNvPr id="506" name="Google Shape;506;g124e2634059_0_73"/>
          <p:cNvPicPr preferRelativeResize="0"/>
          <p:nvPr/>
        </p:nvPicPr>
        <p:blipFill>
          <a:blip r:embed="rId3">
            <a:alphaModFix/>
          </a:blip>
          <a:stretch>
            <a:fillRect/>
          </a:stretch>
        </p:blipFill>
        <p:spPr>
          <a:xfrm>
            <a:off x="7270325" y="1004050"/>
            <a:ext cx="4329200" cy="4329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8"/>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Q&amp;A</a:t>
            </a:r>
            <a:endParaRPr/>
          </a:p>
        </p:txBody>
      </p:sp>
      <p:pic>
        <p:nvPicPr>
          <p:cNvPr id="512" name="Google Shape;512;p38"/>
          <p:cNvPicPr preferRelativeResize="0"/>
          <p:nvPr/>
        </p:nvPicPr>
        <p:blipFill rotWithShape="1">
          <a:blip r:embed="rId3">
            <a:alphaModFix/>
          </a:blip>
          <a:srcRect b="0" l="0" r="0" t="0"/>
          <a:stretch/>
        </p:blipFill>
        <p:spPr>
          <a:xfrm>
            <a:off x="2428875" y="1279322"/>
            <a:ext cx="7334250" cy="4733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g124e2634059_0_31"/>
          <p:cNvPicPr preferRelativeResize="0"/>
          <p:nvPr/>
        </p:nvPicPr>
        <p:blipFill rotWithShape="1">
          <a:blip r:embed="rId3">
            <a:alphaModFix/>
          </a:blip>
          <a:srcRect b="0" l="0" r="0" t="0"/>
          <a:stretch/>
        </p:blipFill>
        <p:spPr>
          <a:xfrm>
            <a:off x="558802" y="0"/>
            <a:ext cx="11633198" cy="6543674"/>
          </a:xfrm>
          <a:prstGeom prst="rect">
            <a:avLst/>
          </a:prstGeom>
          <a:noFill/>
          <a:ln>
            <a:noFill/>
          </a:ln>
        </p:spPr>
      </p:pic>
      <p:sp>
        <p:nvSpPr>
          <p:cNvPr id="518" name="Google Shape;518;g124e2634059_0_31"/>
          <p:cNvSpPr/>
          <p:nvPr/>
        </p:nvSpPr>
        <p:spPr>
          <a:xfrm>
            <a:off x="0" y="0"/>
            <a:ext cx="6019800" cy="6543600"/>
          </a:xfrm>
          <a:prstGeom prst="flowChartDelay">
            <a:avLst/>
          </a:prstGeom>
          <a:solidFill>
            <a:srgbClr val="F2F2F2"/>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19" name="Google Shape;519;g124e2634059_0_31"/>
          <p:cNvSpPr/>
          <p:nvPr/>
        </p:nvSpPr>
        <p:spPr>
          <a:xfrm>
            <a:off x="0" y="1"/>
            <a:ext cx="5895900" cy="6543600"/>
          </a:xfrm>
          <a:prstGeom prst="flowChartDelay">
            <a:avLst/>
          </a:prstGeom>
          <a:gradFill>
            <a:gsLst>
              <a:gs pos="0">
                <a:srgbClr val="017058">
                  <a:alpha val="40784"/>
                </a:srgbClr>
              </a:gs>
              <a:gs pos="46000">
                <a:srgbClr val="004B3A"/>
              </a:gs>
              <a:gs pos="100000">
                <a:srgbClr val="017058"/>
              </a:gs>
            </a:gsLst>
            <a:lin ang="16200038" scaled="0"/>
          </a:gra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520" name="Google Shape;520;g124e2634059_0_31"/>
          <p:cNvSpPr txBox="1"/>
          <p:nvPr>
            <p:ph type="ctrTitle"/>
          </p:nvPr>
        </p:nvSpPr>
        <p:spPr>
          <a:xfrm>
            <a:off x="209549" y="2381250"/>
            <a:ext cx="4619700" cy="1819200"/>
          </a:xfrm>
          <a:prstGeom prst="rect">
            <a:avLst/>
          </a:prstGeom>
          <a:noFill/>
          <a:ln>
            <a:noFill/>
          </a:ln>
        </p:spPr>
        <p:txBody>
          <a:bodyPr anchorCtr="1" anchor="ctr" bIns="182875" lIns="274300" spcFirstLastPara="1" rIns="274300" wrap="square" tIns="182875">
            <a:noAutofit/>
          </a:bodyPr>
          <a:lstStyle/>
          <a:p>
            <a:pPr indent="0" lvl="0" marL="0" rtl="0" algn="ctr">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APPENDIX</a:t>
            </a:r>
            <a:br>
              <a:rPr lang="en-US" sz="2800">
                <a:solidFill>
                  <a:schemeClr val="lt1"/>
                </a:solidFill>
                <a:latin typeface="Arial"/>
                <a:ea typeface="Arial"/>
                <a:cs typeface="Arial"/>
                <a:sym typeface="Arial"/>
              </a:rPr>
            </a:br>
            <a:br>
              <a:rPr lang="en-US" sz="2800">
                <a:solidFill>
                  <a:schemeClr val="lt1"/>
                </a:solidFill>
                <a:latin typeface="Arial"/>
                <a:ea typeface="Arial"/>
                <a:cs typeface="Arial"/>
                <a:sym typeface="Arial"/>
              </a:rPr>
            </a:br>
            <a:endParaRPr sz="1600">
              <a:solidFill>
                <a:schemeClr val="lt1"/>
              </a:solidFill>
              <a:latin typeface="Arial"/>
              <a:ea typeface="Arial"/>
              <a:cs typeface="Arial"/>
              <a:sym typeface="Arial"/>
            </a:endParaRPr>
          </a:p>
        </p:txBody>
      </p:sp>
      <p:cxnSp>
        <p:nvCxnSpPr>
          <p:cNvPr id="521" name="Google Shape;521;g124e2634059_0_31"/>
          <p:cNvCxnSpPr/>
          <p:nvPr/>
        </p:nvCxnSpPr>
        <p:spPr>
          <a:xfrm>
            <a:off x="304800" y="3324225"/>
            <a:ext cx="4381500" cy="0"/>
          </a:xfrm>
          <a:prstGeom prst="straightConnector1">
            <a:avLst/>
          </a:prstGeom>
          <a:noFill/>
          <a:ln cap="flat" cmpd="sng" w="31750">
            <a:solidFill>
              <a:schemeClr val="lt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124e2634059_0_68"/>
          <p:cNvSpPr txBox="1"/>
          <p:nvPr>
            <p:ph type="title"/>
          </p:nvPr>
        </p:nvSpPr>
        <p:spPr>
          <a:xfrm>
            <a:off x="195262" y="142875"/>
            <a:ext cx="11801400" cy="6000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SAS EM DIAGRAM</a:t>
            </a:r>
            <a:endParaRPr/>
          </a:p>
        </p:txBody>
      </p:sp>
      <p:pic>
        <p:nvPicPr>
          <p:cNvPr id="527" name="Google Shape;527;g124e2634059_0_68"/>
          <p:cNvPicPr preferRelativeResize="0"/>
          <p:nvPr/>
        </p:nvPicPr>
        <p:blipFill>
          <a:blip r:embed="rId3">
            <a:alphaModFix/>
          </a:blip>
          <a:stretch>
            <a:fillRect/>
          </a:stretch>
        </p:blipFill>
        <p:spPr>
          <a:xfrm>
            <a:off x="1100700" y="1018950"/>
            <a:ext cx="9481774" cy="5467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124e2634059_0_0"/>
          <p:cNvSpPr txBox="1"/>
          <p:nvPr>
            <p:ph type="title"/>
          </p:nvPr>
        </p:nvSpPr>
        <p:spPr>
          <a:xfrm>
            <a:off x="195262" y="142875"/>
            <a:ext cx="11801400" cy="6000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CONTRIBUTIONS</a:t>
            </a:r>
            <a:endParaRPr/>
          </a:p>
        </p:txBody>
      </p:sp>
      <p:sp>
        <p:nvSpPr>
          <p:cNvPr id="533" name="Google Shape;533;g124e2634059_0_0"/>
          <p:cNvSpPr txBox="1"/>
          <p:nvPr>
            <p:ph idx="1" type="body"/>
          </p:nvPr>
        </p:nvSpPr>
        <p:spPr>
          <a:xfrm>
            <a:off x="190500" y="847729"/>
            <a:ext cx="11801400" cy="5351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sz="1600">
                <a:solidFill>
                  <a:schemeClr val="dk1"/>
                </a:solidFill>
                <a:latin typeface="Arial"/>
                <a:ea typeface="Arial"/>
                <a:cs typeface="Arial"/>
                <a:sym typeface="Arial"/>
              </a:rPr>
              <a:t>Yina Li 40098442: Contribution percentage: 100%</a:t>
            </a:r>
            <a:endParaRPr sz="1600">
              <a:solidFill>
                <a:schemeClr val="dk1"/>
              </a:solidFill>
              <a:latin typeface="Arial"/>
              <a:ea typeface="Arial"/>
              <a:cs typeface="Arial"/>
              <a:sym typeface="Arial"/>
            </a:endParaRPr>
          </a:p>
          <a:p>
            <a:pPr indent="-330200" lvl="0" marL="457200" rtl="0" algn="l">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She analyzed the Logistic Regression models.</a:t>
            </a:r>
            <a:endParaRPr sz="1600">
              <a:solidFill>
                <a:schemeClr val="dk1"/>
              </a:solidFill>
              <a:latin typeface="Arial"/>
              <a:ea typeface="Arial"/>
              <a:cs typeface="Arial"/>
              <a:sym typeface="Arial"/>
            </a:endParaRPr>
          </a:p>
          <a:p>
            <a:pPr indent="-330200" lvl="0" marL="45720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She proposed on the project conclusion and its alternative proposal for the business problem.</a:t>
            </a:r>
            <a:endParaRPr sz="1600">
              <a:solidFill>
                <a:schemeClr val="dk1"/>
              </a:solidFill>
              <a:latin typeface="Arial"/>
              <a:ea typeface="Arial"/>
              <a:cs typeface="Arial"/>
              <a:sym typeface="Arial"/>
            </a:endParaRPr>
          </a:p>
          <a:p>
            <a:pPr indent="-330200" lvl="0" marL="45720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She analyzed the Neural Network models, and ran their required nodes.</a:t>
            </a:r>
            <a:endParaRPr sz="1600">
              <a:solidFill>
                <a:schemeClr val="dk1"/>
              </a:solidFill>
              <a:latin typeface="Arial"/>
              <a:ea typeface="Arial"/>
              <a:cs typeface="Arial"/>
              <a:sym typeface="Arial"/>
            </a:endParaRPr>
          </a:p>
          <a:p>
            <a:pPr indent="0" lvl="0" marL="0" rtl="0" algn="l">
              <a:spcBef>
                <a:spcPts val="1000"/>
              </a:spcBef>
              <a:spcAft>
                <a:spcPts val="0"/>
              </a:spcAft>
              <a:buNone/>
            </a:pPr>
            <a:r>
              <a:rPr lang="en-US" sz="1600">
                <a:solidFill>
                  <a:schemeClr val="dk1"/>
                </a:solidFill>
                <a:latin typeface="Arial"/>
                <a:ea typeface="Arial"/>
                <a:cs typeface="Arial"/>
                <a:sym typeface="Arial"/>
              </a:rPr>
              <a:t>Kevin Heng 40055424: Contribution percentage: 100%</a:t>
            </a:r>
            <a:endParaRPr sz="1600">
              <a:solidFill>
                <a:schemeClr val="dk1"/>
              </a:solidFill>
              <a:latin typeface="Arial"/>
              <a:ea typeface="Arial"/>
              <a:cs typeface="Arial"/>
              <a:sym typeface="Arial"/>
            </a:endParaRPr>
          </a:p>
          <a:p>
            <a:pPr indent="-330200" lvl="0" marL="457200" rtl="0" algn="l">
              <a:spcBef>
                <a:spcPts val="1000"/>
              </a:spcBef>
              <a:spcAft>
                <a:spcPts val="0"/>
              </a:spcAft>
              <a:buClr>
                <a:schemeClr val="dk1"/>
              </a:buClr>
              <a:buSzPts val="1600"/>
              <a:buChar char="•"/>
            </a:pPr>
            <a:r>
              <a:rPr lang="en-US" sz="1600">
                <a:solidFill>
                  <a:schemeClr val="dk1"/>
                </a:solidFill>
                <a:latin typeface="Arial"/>
                <a:ea typeface="Arial"/>
                <a:cs typeface="Arial"/>
                <a:sym typeface="Arial"/>
              </a:rPr>
              <a:t>He analyzed the Gradient Boosting models, and ran their required nodes.</a:t>
            </a:r>
            <a:endParaRPr sz="1600">
              <a:solidFill>
                <a:schemeClr val="dk1"/>
              </a:solidFill>
              <a:latin typeface="Arial"/>
              <a:ea typeface="Arial"/>
              <a:cs typeface="Arial"/>
              <a:sym typeface="Arial"/>
            </a:endParaRPr>
          </a:p>
          <a:p>
            <a:pPr indent="-330200" lvl="0" marL="45720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He presented the analysis of Neural Network, Gradient Boosting, and Random Forest models.</a:t>
            </a:r>
            <a:endParaRPr sz="1600">
              <a:solidFill>
                <a:schemeClr val="dk1"/>
              </a:solidFill>
              <a:latin typeface="Arial"/>
              <a:ea typeface="Arial"/>
              <a:cs typeface="Arial"/>
              <a:sym typeface="Arial"/>
            </a:endParaRPr>
          </a:p>
          <a:p>
            <a:pPr indent="-330200" lvl="0" marL="45720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He assisted to any bug issues encounter in SAS EM, and ran Logistic Regression models nodes.</a:t>
            </a:r>
            <a:endParaRPr sz="1600">
              <a:solidFill>
                <a:schemeClr val="dk1"/>
              </a:solidFill>
              <a:latin typeface="Arial"/>
              <a:ea typeface="Arial"/>
              <a:cs typeface="Arial"/>
              <a:sym typeface="Arial"/>
            </a:endParaRPr>
          </a:p>
          <a:p>
            <a:pPr indent="0" lvl="0" marL="0" rtl="0" algn="l">
              <a:spcBef>
                <a:spcPts val="1000"/>
              </a:spcBef>
              <a:spcAft>
                <a:spcPts val="0"/>
              </a:spcAft>
              <a:buNone/>
            </a:pPr>
            <a:r>
              <a:rPr lang="en-US" sz="1600">
                <a:solidFill>
                  <a:schemeClr val="dk1"/>
                </a:solidFill>
                <a:latin typeface="Arial"/>
                <a:ea typeface="Arial"/>
                <a:cs typeface="Arial"/>
                <a:sym typeface="Arial"/>
              </a:rPr>
              <a:t>Mohammad Feras Anbari 40074495: Contribution percentage: 100%</a:t>
            </a:r>
            <a:endParaRPr sz="1600">
              <a:solidFill>
                <a:schemeClr val="dk1"/>
              </a:solidFill>
              <a:latin typeface="Arial"/>
              <a:ea typeface="Arial"/>
              <a:cs typeface="Arial"/>
              <a:sym typeface="Arial"/>
            </a:endParaRPr>
          </a:p>
          <a:p>
            <a:pPr indent="-330200" lvl="0" marL="457200" rtl="0" algn="l">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He analyzed the dataset variables characteristics and distributions, and on the Decision Tree models.</a:t>
            </a:r>
            <a:endParaRPr sz="1600">
              <a:solidFill>
                <a:schemeClr val="dk1"/>
              </a:solidFill>
              <a:latin typeface="Arial"/>
              <a:ea typeface="Arial"/>
              <a:cs typeface="Arial"/>
              <a:sym typeface="Arial"/>
            </a:endParaRPr>
          </a:p>
          <a:p>
            <a:pPr indent="-330200" lvl="0" marL="457200" rtl="0" algn="l">
              <a:spcBef>
                <a:spcPts val="0"/>
              </a:spcBef>
              <a:spcAft>
                <a:spcPts val="0"/>
              </a:spcAft>
              <a:buClr>
                <a:schemeClr val="dk1"/>
              </a:buClr>
              <a:buSzPts val="1600"/>
              <a:buChar char="•"/>
            </a:pPr>
            <a:r>
              <a:rPr lang="en-US" sz="1600">
                <a:solidFill>
                  <a:schemeClr val="dk1"/>
                </a:solidFill>
                <a:latin typeface="Arial"/>
                <a:ea typeface="Arial"/>
                <a:cs typeface="Arial"/>
                <a:sym typeface="Arial"/>
              </a:rPr>
              <a:t>He ran the required nodes for the Decision Tree models</a:t>
            </a:r>
            <a:endParaRPr sz="1600">
              <a:solidFill>
                <a:schemeClr val="dk1"/>
              </a:solidFill>
              <a:latin typeface="Arial"/>
              <a:ea typeface="Arial"/>
              <a:cs typeface="Arial"/>
              <a:sym typeface="Arial"/>
            </a:endParaRPr>
          </a:p>
          <a:p>
            <a:pPr indent="-330200" lvl="0" marL="45720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He presented on variable distribution and characteristic, variable transformation and standardization, and Decision Tree.</a:t>
            </a:r>
            <a:endParaRPr sz="1600">
              <a:solidFill>
                <a:schemeClr val="dk1"/>
              </a:solidFill>
              <a:latin typeface="Arial"/>
              <a:ea typeface="Arial"/>
              <a:cs typeface="Arial"/>
              <a:sym typeface="Arial"/>
            </a:endParaRPr>
          </a:p>
          <a:p>
            <a:pPr indent="0" lvl="0" marL="0" rtl="0" algn="l">
              <a:spcBef>
                <a:spcPts val="1000"/>
              </a:spcBef>
              <a:spcAft>
                <a:spcPts val="0"/>
              </a:spcAft>
              <a:buNone/>
            </a:pPr>
            <a:r>
              <a:rPr lang="en-US" sz="1600">
                <a:solidFill>
                  <a:schemeClr val="dk1"/>
                </a:solidFill>
                <a:latin typeface="Arial"/>
                <a:ea typeface="Arial"/>
                <a:cs typeface="Arial"/>
                <a:sym typeface="Arial"/>
              </a:rPr>
              <a:t>Ming Xuan Wu 40077164: Contribution percentage: 100%</a:t>
            </a:r>
            <a:endParaRPr sz="1600">
              <a:solidFill>
                <a:schemeClr val="dk1"/>
              </a:solidFill>
              <a:latin typeface="Arial"/>
              <a:ea typeface="Arial"/>
              <a:cs typeface="Arial"/>
              <a:sym typeface="Arial"/>
            </a:endParaRPr>
          </a:p>
          <a:p>
            <a:pPr indent="-330200" lvl="0" marL="457200" rtl="0" algn="l">
              <a:spcBef>
                <a:spcPts val="1000"/>
              </a:spcBef>
              <a:spcAft>
                <a:spcPts val="0"/>
              </a:spcAft>
              <a:buClr>
                <a:schemeClr val="dk1"/>
              </a:buClr>
              <a:buSzPts val="1600"/>
              <a:buFont typeface="Arial"/>
              <a:buChar char="•"/>
            </a:pPr>
            <a:r>
              <a:rPr lang="en-US" sz="1600">
                <a:solidFill>
                  <a:schemeClr val="dk1"/>
                </a:solidFill>
                <a:latin typeface="Arial"/>
                <a:ea typeface="Arial"/>
                <a:cs typeface="Arial"/>
                <a:sym typeface="Arial"/>
              </a:rPr>
              <a:t>He edited the presentation Powerpoint and assemble all the analysis together.</a:t>
            </a:r>
            <a:endParaRPr sz="1600">
              <a:solidFill>
                <a:schemeClr val="dk1"/>
              </a:solidFill>
              <a:latin typeface="Arial"/>
              <a:ea typeface="Arial"/>
              <a:cs typeface="Arial"/>
              <a:sym typeface="Arial"/>
            </a:endParaRPr>
          </a:p>
          <a:p>
            <a:pPr indent="-330200" lvl="0" marL="457200" rtl="0" algn="l">
              <a:spcBef>
                <a:spcPts val="0"/>
              </a:spcBef>
              <a:spcAft>
                <a:spcPts val="0"/>
              </a:spcAft>
              <a:buClr>
                <a:schemeClr val="dk1"/>
              </a:buClr>
              <a:buSzPts val="1600"/>
              <a:buChar char="•"/>
            </a:pPr>
            <a:r>
              <a:rPr lang="en-US" sz="1600">
                <a:solidFill>
                  <a:schemeClr val="dk1"/>
                </a:solidFill>
                <a:latin typeface="Arial"/>
                <a:ea typeface="Arial"/>
                <a:cs typeface="Arial"/>
                <a:sym typeface="Arial"/>
              </a:rPr>
              <a:t>He analyzed the Random Forest models, and ran their required nodes.</a:t>
            </a:r>
            <a:endParaRPr sz="1600">
              <a:solidFill>
                <a:schemeClr val="dk1"/>
              </a:solidFill>
              <a:latin typeface="Arial"/>
              <a:ea typeface="Arial"/>
              <a:cs typeface="Arial"/>
              <a:sym typeface="Arial"/>
            </a:endParaRPr>
          </a:p>
          <a:p>
            <a:pPr indent="-330200" lvl="0" marL="45720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He present Project Scope, Business Problem and the dataset variables.</a:t>
            </a:r>
            <a:endParaRPr sz="1600">
              <a:solidFill>
                <a:schemeClr val="dk1"/>
              </a:solidFill>
              <a:latin typeface="Arial"/>
              <a:ea typeface="Arial"/>
              <a:cs typeface="Arial"/>
              <a:sym typeface="Arial"/>
            </a:endParaRPr>
          </a:p>
          <a:p>
            <a:pPr indent="0" lvl="0" marL="0" rtl="0" algn="l">
              <a:spcBef>
                <a:spcPts val="1000"/>
              </a:spcBef>
              <a:spcAft>
                <a:spcPts val="0"/>
              </a:spcAft>
              <a:buNone/>
            </a:pPr>
            <a:r>
              <a:rPr lang="en-US" sz="1600">
                <a:solidFill>
                  <a:schemeClr val="dk1"/>
                </a:solidFill>
                <a:latin typeface="Arial"/>
                <a:ea typeface="Arial"/>
                <a:cs typeface="Arial"/>
                <a:sym typeface="Arial"/>
              </a:rPr>
              <a:t>Team Effort:</a:t>
            </a:r>
            <a:endParaRPr sz="1600">
              <a:solidFill>
                <a:schemeClr val="dk1"/>
              </a:solidFill>
              <a:latin typeface="Arial"/>
              <a:ea typeface="Arial"/>
              <a:cs typeface="Arial"/>
              <a:sym typeface="Arial"/>
            </a:endParaRPr>
          </a:p>
          <a:p>
            <a:pPr indent="-330200" lvl="0" marL="457200" rtl="0" algn="l">
              <a:spcBef>
                <a:spcPts val="1000"/>
              </a:spcBef>
              <a:spcAft>
                <a:spcPts val="0"/>
              </a:spcAft>
              <a:buClr>
                <a:schemeClr val="dk1"/>
              </a:buClr>
              <a:buSzPts val="1600"/>
              <a:buChar char="•"/>
            </a:pPr>
            <a:r>
              <a:rPr lang="en-US" sz="1600">
                <a:solidFill>
                  <a:schemeClr val="dk1"/>
                </a:solidFill>
                <a:latin typeface="Arial"/>
                <a:ea typeface="Arial"/>
                <a:cs typeface="Arial"/>
                <a:sym typeface="Arial"/>
              </a:rPr>
              <a:t>We explored, cleaned, and performed any necessary transformation / standardization on the dataset.</a:t>
            </a:r>
            <a:endParaRPr sz="1600">
              <a:solidFill>
                <a:schemeClr val="dk1"/>
              </a:solidFill>
              <a:latin typeface="Arial"/>
              <a:ea typeface="Arial"/>
              <a:cs typeface="Arial"/>
              <a:sym typeface="Arial"/>
            </a:endParaRPr>
          </a:p>
        </p:txBody>
      </p:sp>
      <p:pic>
        <p:nvPicPr>
          <p:cNvPr id="534" name="Google Shape;534;g124e2634059_0_0"/>
          <p:cNvPicPr preferRelativeResize="0"/>
          <p:nvPr/>
        </p:nvPicPr>
        <p:blipFill rotWithShape="1">
          <a:blip r:embed="rId3">
            <a:alphaModFix/>
          </a:blip>
          <a:srcRect b="0" l="0" r="0" t="0"/>
          <a:stretch/>
        </p:blipFill>
        <p:spPr>
          <a:xfrm>
            <a:off x="10079285" y="1345670"/>
            <a:ext cx="1297052" cy="140103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124e2634059_0_22"/>
          <p:cNvSpPr txBox="1"/>
          <p:nvPr>
            <p:ph type="title"/>
          </p:nvPr>
        </p:nvSpPr>
        <p:spPr>
          <a:xfrm>
            <a:off x="195262" y="142875"/>
            <a:ext cx="11801400" cy="6000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REFERENCES</a:t>
            </a:r>
            <a:endParaRPr/>
          </a:p>
        </p:txBody>
      </p:sp>
      <p:sp>
        <p:nvSpPr>
          <p:cNvPr id="540" name="Google Shape;540;g124e2634059_0_22"/>
          <p:cNvSpPr txBox="1"/>
          <p:nvPr>
            <p:ph idx="1" type="body"/>
          </p:nvPr>
        </p:nvSpPr>
        <p:spPr>
          <a:xfrm>
            <a:off x="190500" y="847729"/>
            <a:ext cx="11801400" cy="5351100"/>
          </a:xfrm>
          <a:prstGeom prst="rect">
            <a:avLst/>
          </a:prstGeom>
          <a:noFill/>
          <a:ln>
            <a:noFill/>
          </a:ln>
        </p:spPr>
        <p:txBody>
          <a:bodyPr anchorCtr="0" anchor="t" bIns="45700" lIns="91425" spcFirstLastPara="1" rIns="91425" wrap="square" tIns="45700">
            <a:noAutofit/>
          </a:bodyPr>
          <a:lstStyle/>
          <a:p>
            <a:pPr indent="-457200" lvl="0" marL="457200" marR="707390" rtl="0" algn="l">
              <a:spcBef>
                <a:spcPts val="305"/>
              </a:spcBef>
              <a:spcAft>
                <a:spcPts val="0"/>
              </a:spcAft>
              <a:buClr>
                <a:schemeClr val="dk1"/>
              </a:buClr>
              <a:buSzPts val="1100"/>
              <a:buFont typeface="Arial"/>
              <a:buNone/>
            </a:pPr>
            <a:r>
              <a:rPr lang="en-US" sz="1600">
                <a:solidFill>
                  <a:srgbClr val="2C2C2C"/>
                </a:solidFill>
                <a:latin typeface="Arial"/>
                <a:ea typeface="Arial"/>
                <a:cs typeface="Arial"/>
                <a:sym typeface="Arial"/>
              </a:rPr>
              <a:t>Brau</a:t>
            </a:r>
            <a:r>
              <a:rPr lang="en-US" sz="1600">
                <a:solidFill>
                  <a:schemeClr val="dk1"/>
                </a:solidFill>
                <a:latin typeface="Arial"/>
                <a:ea typeface="Arial"/>
                <a:cs typeface="Arial"/>
                <a:sym typeface="Arial"/>
              </a:rPr>
              <a:t>n, M., &amp; Schweidel, D. A. (2011). Modeling Customer Lifetimes with Multiple Causes of Churn. </a:t>
            </a:r>
            <a:r>
              <a:rPr i="1" lang="en-US" sz="1600">
                <a:solidFill>
                  <a:schemeClr val="dk1"/>
                </a:solidFill>
                <a:latin typeface="Arial"/>
                <a:ea typeface="Arial"/>
                <a:cs typeface="Arial"/>
                <a:sym typeface="Arial"/>
              </a:rPr>
              <a:t>Marketing Science</a:t>
            </a:r>
            <a:r>
              <a:rPr lang="en-US" sz="1600">
                <a:solidFill>
                  <a:schemeClr val="dk1"/>
                </a:solidFill>
                <a:latin typeface="Arial"/>
                <a:ea typeface="Arial"/>
                <a:cs typeface="Arial"/>
                <a:sym typeface="Arial"/>
              </a:rPr>
              <a:t>, </a:t>
            </a:r>
            <a:r>
              <a:rPr i="1" lang="en-US" sz="1600">
                <a:solidFill>
                  <a:schemeClr val="dk1"/>
                </a:solidFill>
                <a:latin typeface="Arial"/>
                <a:ea typeface="Arial"/>
                <a:cs typeface="Arial"/>
                <a:sym typeface="Arial"/>
              </a:rPr>
              <a:t>30</a:t>
            </a:r>
            <a:r>
              <a:rPr lang="en-US" sz="1600">
                <a:solidFill>
                  <a:schemeClr val="dk1"/>
                </a:solidFill>
                <a:latin typeface="Arial"/>
                <a:ea typeface="Arial"/>
                <a:cs typeface="Arial"/>
                <a:sym typeface="Arial"/>
              </a:rPr>
              <a:t>(5), 881–902. </a:t>
            </a:r>
            <a:r>
              <a:rPr lang="en-US" sz="1600">
                <a:solidFill>
                  <a:schemeClr val="dk1"/>
                </a:solidFill>
                <a:uFill>
                  <a:noFill/>
                </a:uFill>
                <a:latin typeface="Arial"/>
                <a:ea typeface="Arial"/>
                <a:cs typeface="Arial"/>
                <a:sym typeface="Arial"/>
                <a:hlinkClick r:id="rId3">
                  <a:extLst>
                    <a:ext uri="{A12FA001-AC4F-418D-AE19-62706E023703}">
                      <ahyp:hlinkClr val="tx"/>
                    </a:ext>
                  </a:extLst>
                </a:hlinkClick>
              </a:rPr>
              <a:t>http://www.jstor.org/stable/23011984</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solidFill>
                <a:schemeClr val="dk1"/>
              </a:solidFill>
              <a:latin typeface="Arial"/>
              <a:ea typeface="Arial"/>
              <a:cs typeface="Arial"/>
              <a:sym typeface="Arial"/>
            </a:endParaRPr>
          </a:p>
          <a:p>
            <a:pPr indent="-457200" lvl="0" marL="457200" rtl="0" algn="l">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Burez, J., &amp; Van den Poel, D. (2009). Handling class imbalance in customer churn prediction. Expert Systems with Applications, 36(3), 4626–4636. https://doi-org.lib-ezproxy.concordia.ca/10.1016/j.eswa.2008.05.027</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00">
              <a:solidFill>
                <a:schemeClr val="dk1"/>
              </a:solidFill>
              <a:latin typeface="Arial"/>
              <a:ea typeface="Arial"/>
              <a:cs typeface="Arial"/>
              <a:sym typeface="Arial"/>
            </a:endParaRPr>
          </a:p>
          <a:p>
            <a:pPr indent="-457200" lvl="0" marL="457200" rtl="0" algn="l">
              <a:spcBef>
                <a:spcPts val="0"/>
              </a:spcBef>
              <a:spcAft>
                <a:spcPts val="0"/>
              </a:spcAft>
              <a:buSzPts val="1100"/>
              <a:buNone/>
            </a:pPr>
            <a:r>
              <a:rPr lang="en-US" sz="1600">
                <a:solidFill>
                  <a:schemeClr val="dk1"/>
                </a:solidFill>
                <a:latin typeface="Arial"/>
                <a:ea typeface="Arial"/>
                <a:cs typeface="Arial"/>
                <a:sym typeface="Arial"/>
              </a:rPr>
              <a:t>Goyal, S. (20202, November). Credit Card customers: Predict Churning customers, Version 1. Retrieved March 19, 2022 from </a:t>
            </a:r>
            <a:r>
              <a:rPr lang="en-US" sz="1600">
                <a:solidFill>
                  <a:schemeClr val="dk1"/>
                </a:solidFill>
                <a:uFill>
                  <a:noFill/>
                </a:uFill>
                <a:latin typeface="Arial"/>
                <a:ea typeface="Arial"/>
                <a:cs typeface="Arial"/>
                <a:sym typeface="Arial"/>
                <a:hlinkClick r:id="rId4">
                  <a:extLst>
                    <a:ext uri="{A12FA001-AC4F-418D-AE19-62706E023703}">
                      <ahyp:hlinkClr val="tx"/>
                    </a:ext>
                  </a:extLst>
                </a:hlinkClick>
              </a:rPr>
              <a:t>https://www.kaggle.com/rtatman/r-vs-python-the-kitchen-gadget-test</a:t>
            </a:r>
            <a:endParaRPr sz="1600">
              <a:solidFill>
                <a:schemeClr val="dk1"/>
              </a:solidFill>
              <a:latin typeface="Arial"/>
              <a:ea typeface="Arial"/>
              <a:cs typeface="Arial"/>
              <a:sym typeface="Arial"/>
            </a:endParaRPr>
          </a:p>
          <a:p>
            <a:pPr indent="-457200" lvl="0" marL="457200" rtl="0" algn="l">
              <a:spcBef>
                <a:spcPts val="0"/>
              </a:spcBef>
              <a:spcAft>
                <a:spcPts val="0"/>
              </a:spcAft>
              <a:buClr>
                <a:schemeClr val="dk1"/>
              </a:buClr>
              <a:buSzPts val="1100"/>
              <a:buFont typeface="Arial"/>
              <a:buNone/>
            </a:pPr>
            <a:r>
              <a:t/>
            </a:r>
            <a:endParaRPr sz="1600">
              <a:solidFill>
                <a:schemeClr val="dk1"/>
              </a:solidFill>
              <a:latin typeface="Arial"/>
              <a:ea typeface="Arial"/>
              <a:cs typeface="Arial"/>
              <a:sym typeface="Arial"/>
            </a:endParaRPr>
          </a:p>
          <a:p>
            <a:pPr indent="-457200" lvl="0" marL="457200" rtl="0" algn="l">
              <a:spcBef>
                <a:spcPts val="1200"/>
              </a:spcBef>
              <a:spcAft>
                <a:spcPts val="0"/>
              </a:spcAft>
              <a:buClr>
                <a:schemeClr val="dk1"/>
              </a:buClr>
              <a:buSzPts val="1100"/>
              <a:buFont typeface="Arial"/>
              <a:buNone/>
            </a:pPr>
            <a:r>
              <a:rPr lang="en-US" sz="1600">
                <a:solidFill>
                  <a:schemeClr val="dk1"/>
                </a:solidFill>
                <a:latin typeface="Arial"/>
                <a:ea typeface="Arial"/>
                <a:cs typeface="Arial"/>
                <a:sym typeface="Arial"/>
              </a:rPr>
              <a:t>Kumar, D. A., &amp; Ravi, V. (2008). Predicting credit card customer churn in banks using data mining. </a:t>
            </a:r>
            <a:r>
              <a:rPr i="1" lang="en-US" sz="1600">
                <a:solidFill>
                  <a:schemeClr val="dk1"/>
                </a:solidFill>
                <a:latin typeface="Arial"/>
                <a:ea typeface="Arial"/>
                <a:cs typeface="Arial"/>
                <a:sym typeface="Arial"/>
              </a:rPr>
              <a:t>International Journal of Data Analysis Techniques and Strategies</a:t>
            </a:r>
            <a:r>
              <a:rPr lang="en-US" sz="1600">
                <a:solidFill>
                  <a:schemeClr val="dk1"/>
                </a:solidFill>
                <a:latin typeface="Arial"/>
                <a:ea typeface="Arial"/>
                <a:cs typeface="Arial"/>
                <a:sym typeface="Arial"/>
              </a:rPr>
              <a:t>, </a:t>
            </a:r>
            <a:r>
              <a:rPr i="1" lang="en-US" sz="1600">
                <a:solidFill>
                  <a:schemeClr val="dk1"/>
                </a:solidFill>
                <a:latin typeface="Arial"/>
                <a:ea typeface="Arial"/>
                <a:cs typeface="Arial"/>
                <a:sym typeface="Arial"/>
              </a:rPr>
              <a:t>1</a:t>
            </a:r>
            <a:r>
              <a:rPr lang="en-US" sz="1600">
                <a:solidFill>
                  <a:schemeClr val="dk1"/>
                </a:solidFill>
                <a:latin typeface="Arial"/>
                <a:ea typeface="Arial"/>
                <a:cs typeface="Arial"/>
                <a:sym typeface="Arial"/>
              </a:rPr>
              <a:t>(1), 4. https://doi.org/10.1504/ijdats.2008.020020 </a:t>
            </a:r>
            <a:endParaRPr sz="1600">
              <a:solidFill>
                <a:schemeClr val="dk1"/>
              </a:solidFill>
              <a:latin typeface="Arial"/>
              <a:ea typeface="Arial"/>
              <a:cs typeface="Arial"/>
              <a:sym typeface="Arial"/>
            </a:endParaRPr>
          </a:p>
          <a:p>
            <a:pPr indent="-457200" lvl="0" marL="457200" marR="26669" rtl="0" algn="l">
              <a:spcBef>
                <a:spcPts val="1200"/>
              </a:spcBef>
              <a:spcAft>
                <a:spcPts val="0"/>
              </a:spcAft>
              <a:buSzPts val="1100"/>
              <a:buNone/>
            </a:pPr>
            <a:r>
              <a:rPr lang="en-US" sz="1600">
                <a:solidFill>
                  <a:schemeClr val="dk1"/>
                </a:solidFill>
                <a:latin typeface="Arial"/>
                <a:ea typeface="Arial"/>
                <a:cs typeface="Arial"/>
                <a:sym typeface="Arial"/>
              </a:rPr>
              <a:t>Lemmens, A., &amp; Croux, C. (2006). Bagging and Boosting Classification Trees to Predict Churn. </a:t>
            </a:r>
            <a:r>
              <a:rPr i="1" lang="en-US" sz="1600">
                <a:solidFill>
                  <a:schemeClr val="dk1"/>
                </a:solidFill>
                <a:latin typeface="Arial"/>
                <a:ea typeface="Arial"/>
                <a:cs typeface="Arial"/>
                <a:sym typeface="Arial"/>
              </a:rPr>
              <a:t>Journal of Marketing Research</a:t>
            </a:r>
            <a:r>
              <a:rPr lang="en-US" sz="1600">
                <a:solidFill>
                  <a:schemeClr val="dk1"/>
                </a:solidFill>
                <a:latin typeface="Arial"/>
                <a:ea typeface="Arial"/>
                <a:cs typeface="Arial"/>
                <a:sym typeface="Arial"/>
              </a:rPr>
              <a:t>, </a:t>
            </a:r>
            <a:r>
              <a:rPr i="1" lang="en-US" sz="1600">
                <a:solidFill>
                  <a:schemeClr val="dk1"/>
                </a:solidFill>
                <a:latin typeface="Arial"/>
                <a:ea typeface="Arial"/>
                <a:cs typeface="Arial"/>
                <a:sym typeface="Arial"/>
              </a:rPr>
              <a:t>43</a:t>
            </a:r>
            <a:r>
              <a:rPr lang="en-US" sz="1600">
                <a:solidFill>
                  <a:schemeClr val="dk1"/>
                </a:solidFill>
                <a:latin typeface="Arial"/>
                <a:ea typeface="Arial"/>
                <a:cs typeface="Arial"/>
                <a:sym typeface="Arial"/>
              </a:rPr>
              <a:t>(2), 276–286. </a:t>
            </a:r>
            <a:r>
              <a:rPr lang="en-US" sz="1600">
                <a:solidFill>
                  <a:schemeClr val="dk1"/>
                </a:solidFill>
                <a:uFill>
                  <a:noFill/>
                </a:uFill>
                <a:latin typeface="Arial"/>
                <a:ea typeface="Arial"/>
                <a:cs typeface="Arial"/>
                <a:sym typeface="Arial"/>
                <a:hlinkClick r:id="rId5">
                  <a:extLst>
                    <a:ext uri="{A12FA001-AC4F-418D-AE19-62706E023703}">
                      <ahyp:hlinkClr val="tx"/>
                    </a:ext>
                  </a:extLst>
                </a:hlinkClick>
              </a:rPr>
              <a:t>http://www.jstor.org/stable/30163394</a:t>
            </a:r>
            <a:endParaRPr sz="1600">
              <a:solidFill>
                <a:schemeClr val="dk1"/>
              </a:solidFill>
              <a:latin typeface="Arial"/>
              <a:ea typeface="Arial"/>
              <a:cs typeface="Arial"/>
              <a:sym typeface="Arial"/>
            </a:endParaRPr>
          </a:p>
          <a:p>
            <a:pPr indent="-457200" lvl="0" marL="457200" marR="26669" rtl="0" algn="l">
              <a:spcBef>
                <a:spcPts val="305"/>
              </a:spcBef>
              <a:spcAft>
                <a:spcPts val="0"/>
              </a:spcAft>
              <a:buSzPts val="1100"/>
              <a:buNone/>
            </a:pPr>
            <a:r>
              <a:t/>
            </a:r>
            <a:endParaRPr sz="1600">
              <a:solidFill>
                <a:schemeClr val="dk1"/>
              </a:solidFill>
              <a:latin typeface="Arial"/>
              <a:ea typeface="Arial"/>
              <a:cs typeface="Arial"/>
              <a:sym typeface="Arial"/>
            </a:endParaRPr>
          </a:p>
          <a:p>
            <a:pPr indent="-457200" lvl="0" marL="457200" rtl="0" algn="l">
              <a:lnSpc>
                <a:spcPct val="115000"/>
              </a:lnSpc>
              <a:spcBef>
                <a:spcPts val="1000"/>
              </a:spcBef>
              <a:spcAft>
                <a:spcPts val="0"/>
              </a:spcAft>
              <a:buSzPts val="1100"/>
              <a:buNone/>
            </a:pPr>
            <a:r>
              <a:rPr lang="en-US" sz="1600">
                <a:solidFill>
                  <a:schemeClr val="dk1"/>
                </a:solidFill>
                <a:latin typeface="Arial"/>
                <a:ea typeface="Arial"/>
                <a:cs typeface="Arial"/>
                <a:sym typeface="Arial"/>
              </a:rPr>
              <a:t>Lu, J. (2002).Predicting Customer Churn in the Telecommunications Industry –– An Application of Survival Analysis Modeling Using SAS. SAS Conference Proceedings: SAS Users Group International 27.</a:t>
            </a:r>
            <a:r>
              <a:rPr lang="en-US" sz="1600">
                <a:solidFill>
                  <a:schemeClr val="dk1"/>
                </a:solidFill>
                <a:uFill>
                  <a:noFill/>
                </a:uFill>
                <a:latin typeface="Arial"/>
                <a:ea typeface="Arial"/>
                <a:cs typeface="Arial"/>
                <a:sym typeface="Arial"/>
                <a:hlinkClick r:id="rId6">
                  <a:extLst>
                    <a:ext uri="{A12FA001-AC4F-418D-AE19-62706E023703}">
                      <ahyp:hlinkClr val="tx"/>
                    </a:ext>
                  </a:extLst>
                </a:hlinkClick>
              </a:rPr>
              <a:t> https://support.sas.com/resources/papers/proceedings/proceedings/sugi27/p114-27.pdf</a:t>
            </a:r>
            <a:r>
              <a:rPr lang="en-U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SzPts val="1800"/>
              <a:buNone/>
            </a:pPr>
            <a:r>
              <a:t/>
            </a:r>
            <a:endParaRPr sz="1600">
              <a:solidFill>
                <a:schemeClr val="dk1"/>
              </a:solidFill>
              <a:latin typeface="Arial"/>
              <a:ea typeface="Arial"/>
              <a:cs typeface="Arial"/>
              <a:sym typeface="Arial"/>
            </a:endParaRPr>
          </a:p>
          <a:p>
            <a:pPr indent="-114300" lvl="0" marL="228600" rtl="0" algn="l">
              <a:lnSpc>
                <a:spcPct val="100000"/>
              </a:lnSpc>
              <a:spcBef>
                <a:spcPts val="1000"/>
              </a:spcBef>
              <a:spcAft>
                <a:spcPts val="0"/>
              </a:spcAft>
              <a:buSzPts val="1800"/>
              <a:buNone/>
            </a:pPr>
            <a:r>
              <a:t/>
            </a:r>
            <a:endParaRPr sz="16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24e2634059_0_39"/>
          <p:cNvSpPr txBox="1"/>
          <p:nvPr>
            <p:ph type="title"/>
          </p:nvPr>
        </p:nvSpPr>
        <p:spPr>
          <a:xfrm>
            <a:off x="195262" y="142875"/>
            <a:ext cx="11801400" cy="6000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REFERENCES</a:t>
            </a:r>
            <a:endParaRPr/>
          </a:p>
        </p:txBody>
      </p:sp>
      <p:sp>
        <p:nvSpPr>
          <p:cNvPr id="546" name="Google Shape;546;g124e2634059_0_39"/>
          <p:cNvSpPr txBox="1"/>
          <p:nvPr>
            <p:ph idx="1" type="body"/>
          </p:nvPr>
        </p:nvSpPr>
        <p:spPr>
          <a:xfrm>
            <a:off x="190500" y="847729"/>
            <a:ext cx="11801400" cy="5351100"/>
          </a:xfrm>
          <a:prstGeom prst="rect">
            <a:avLst/>
          </a:prstGeom>
          <a:noFill/>
          <a:ln>
            <a:noFill/>
          </a:ln>
        </p:spPr>
        <p:txBody>
          <a:bodyPr anchorCtr="0" anchor="t" bIns="45700" lIns="91425" spcFirstLastPara="1" rIns="91425" wrap="square" tIns="45700">
            <a:noAutofit/>
          </a:bodyPr>
          <a:lstStyle/>
          <a:p>
            <a:pPr indent="0" lvl="0" marL="0" marR="707390" rtl="0" algn="l">
              <a:spcBef>
                <a:spcPts val="305"/>
              </a:spcBef>
              <a:spcAft>
                <a:spcPts val="0"/>
              </a:spcAft>
              <a:buSzPts val="1100"/>
              <a:buNone/>
            </a:pPr>
            <a:r>
              <a:t/>
            </a:r>
            <a:endParaRPr sz="1600">
              <a:solidFill>
                <a:schemeClr val="dk1"/>
              </a:solidFill>
              <a:latin typeface="Arial"/>
              <a:ea typeface="Arial"/>
              <a:cs typeface="Arial"/>
              <a:sym typeface="Arial"/>
            </a:endParaRPr>
          </a:p>
          <a:p>
            <a:pPr indent="0" lvl="0" marL="0" rtl="0" algn="l">
              <a:spcBef>
                <a:spcPts val="0"/>
              </a:spcBef>
              <a:spcAft>
                <a:spcPts val="0"/>
              </a:spcAft>
              <a:buSzPts val="1100"/>
              <a:buNone/>
            </a:pPr>
            <a:r>
              <a:rPr lang="en-US" sz="1600">
                <a:solidFill>
                  <a:schemeClr val="dk1"/>
                </a:solidFill>
                <a:latin typeface="Arial"/>
                <a:ea typeface="Arial"/>
                <a:cs typeface="Arial"/>
                <a:sym typeface="Arial"/>
              </a:rPr>
              <a:t>Miktees, M Badr, and ElSeddawy (2022). Customer Churn Prediction Model Using Data Mining Techniques.</a:t>
            </a:r>
            <a:endParaRPr sz="1600">
              <a:solidFill>
                <a:schemeClr val="dk1"/>
              </a:solidFill>
              <a:latin typeface="Arial"/>
              <a:ea typeface="Arial"/>
              <a:cs typeface="Arial"/>
              <a:sym typeface="Arial"/>
            </a:endParaRPr>
          </a:p>
          <a:p>
            <a:pPr indent="0" lvl="0" marL="0" rtl="0" algn="l">
              <a:spcBef>
                <a:spcPts val="0"/>
              </a:spcBef>
              <a:spcAft>
                <a:spcPts val="0"/>
              </a:spcAft>
              <a:buSzPts val="1100"/>
              <a:buNone/>
            </a:pPr>
            <a:r>
              <a:rPr lang="en-US" sz="1600">
                <a:solidFill>
                  <a:schemeClr val="dk1"/>
                </a:solidFill>
                <a:latin typeface="Arial"/>
                <a:ea typeface="Arial"/>
                <a:cs typeface="Arial"/>
                <a:sym typeface="Arial"/>
              </a:rPr>
              <a:t>	Research Gate, DOI:10.1109/ICENCO.2017.8289798</a:t>
            </a:r>
            <a:endParaRPr sz="1600">
              <a:solidFill>
                <a:schemeClr val="dk1"/>
              </a:solidFill>
              <a:latin typeface="Arial"/>
              <a:ea typeface="Arial"/>
              <a:cs typeface="Arial"/>
              <a:sym typeface="Arial"/>
            </a:endParaRPr>
          </a:p>
          <a:p>
            <a:pPr indent="0" lvl="0" marL="457200" rtl="0" algn="l">
              <a:spcBef>
                <a:spcPts val="0"/>
              </a:spcBef>
              <a:spcAft>
                <a:spcPts val="0"/>
              </a:spcAft>
              <a:buSzPts val="1100"/>
              <a:buNone/>
            </a:pPr>
            <a:r>
              <a:rPr lang="en-US" sz="1600">
                <a:solidFill>
                  <a:schemeClr val="dk1"/>
                </a:solidFill>
                <a:uFill>
                  <a:noFill/>
                </a:uFill>
                <a:latin typeface="Arial"/>
                <a:ea typeface="Arial"/>
                <a:cs typeface="Arial"/>
                <a:sym typeface="Arial"/>
                <a:hlinkClick r:id="rId3">
                  <a:extLst>
                    <a:ext uri="{A12FA001-AC4F-418D-AE19-62706E023703}">
                      <ahyp:hlinkClr val="tx"/>
                    </a:ext>
                  </a:extLst>
                </a:hlinkClick>
              </a:rPr>
              <a:t>https://www.researchgate.net/publication/323135664_Customer_churn_prediction_model_using_data_mining_techniques</a:t>
            </a:r>
            <a:endParaRPr sz="1600">
              <a:solidFill>
                <a:schemeClr val="dk1"/>
              </a:solidFill>
              <a:latin typeface="Arial"/>
              <a:ea typeface="Arial"/>
              <a:cs typeface="Arial"/>
              <a:sym typeface="Arial"/>
            </a:endParaRPr>
          </a:p>
          <a:p>
            <a:pPr indent="0" lvl="0" marL="0" rtl="0" algn="l">
              <a:lnSpc>
                <a:spcPct val="100000"/>
              </a:lnSpc>
              <a:spcBef>
                <a:spcPts val="0"/>
              </a:spcBef>
              <a:spcAft>
                <a:spcPts val="0"/>
              </a:spcAft>
              <a:buSzPts val="1800"/>
              <a:buNone/>
            </a:pPr>
            <a:r>
              <a:t/>
            </a:r>
            <a:endParaRPr sz="1600">
              <a:solidFill>
                <a:schemeClr val="dk1"/>
              </a:solidFill>
              <a:latin typeface="Arial"/>
              <a:ea typeface="Arial"/>
              <a:cs typeface="Arial"/>
              <a:sym typeface="Arial"/>
            </a:endParaRPr>
          </a:p>
          <a:p>
            <a:pPr indent="0" lvl="0" marL="0" rtl="0" algn="l">
              <a:lnSpc>
                <a:spcPct val="100000"/>
              </a:lnSpc>
              <a:spcBef>
                <a:spcPts val="0"/>
              </a:spcBef>
              <a:spcAft>
                <a:spcPts val="0"/>
              </a:spcAft>
              <a:buSzPts val="1800"/>
              <a:buNone/>
            </a:pPr>
            <a:r>
              <a:rPr lang="en-US" sz="1600">
                <a:solidFill>
                  <a:schemeClr val="dk1"/>
                </a:solidFill>
                <a:latin typeface="Arial"/>
                <a:ea typeface="Arial"/>
                <a:cs typeface="Arial"/>
                <a:sym typeface="Arial"/>
              </a:rPr>
              <a:t>Peravalli, K. &amp; Dr. Khots, D. (2017). </a:t>
            </a:r>
            <a:r>
              <a:rPr i="1" lang="en-US" sz="1600">
                <a:solidFill>
                  <a:schemeClr val="dk1"/>
                </a:solidFill>
                <a:latin typeface="Arial"/>
                <a:ea typeface="Arial"/>
                <a:cs typeface="Arial"/>
                <a:sym typeface="Arial"/>
              </a:rPr>
              <a:t>Churn Prevention in Telecom Services Industry- A systematic approach to prevent </a:t>
            </a:r>
            <a:endParaRPr i="1" sz="1600">
              <a:solidFill>
                <a:schemeClr val="dk1"/>
              </a:solidFill>
              <a:latin typeface="Arial"/>
              <a:ea typeface="Arial"/>
              <a:cs typeface="Arial"/>
              <a:sym typeface="Arial"/>
            </a:endParaRPr>
          </a:p>
          <a:p>
            <a:pPr indent="457200" lvl="0" marL="0" rtl="0" algn="l">
              <a:lnSpc>
                <a:spcPct val="100000"/>
              </a:lnSpc>
              <a:spcBef>
                <a:spcPts val="0"/>
              </a:spcBef>
              <a:spcAft>
                <a:spcPts val="0"/>
              </a:spcAft>
              <a:buSzPts val="1800"/>
              <a:buNone/>
            </a:pPr>
            <a:r>
              <a:rPr i="1" lang="en-US" sz="1600">
                <a:solidFill>
                  <a:schemeClr val="dk1"/>
                </a:solidFill>
                <a:latin typeface="Arial"/>
                <a:ea typeface="Arial"/>
                <a:cs typeface="Arial"/>
                <a:sym typeface="Arial"/>
              </a:rPr>
              <a:t>B2B churn using SAS .</a:t>
            </a:r>
            <a:r>
              <a:rPr lang="en-US" sz="1600">
                <a:solidFill>
                  <a:schemeClr val="dk1"/>
                </a:solidFill>
                <a:latin typeface="Arial"/>
                <a:ea typeface="Arial"/>
                <a:cs typeface="Arial"/>
                <a:sym typeface="Arial"/>
              </a:rPr>
              <a:t> SAS Global Forum 2017.</a:t>
            </a:r>
            <a:r>
              <a:rPr lang="en-US" sz="1600">
                <a:solidFill>
                  <a:schemeClr val="dk1"/>
                </a:solidFill>
                <a:uFill>
                  <a:noFill/>
                </a:uFill>
                <a:latin typeface="Arial"/>
                <a:ea typeface="Arial"/>
                <a:cs typeface="Arial"/>
                <a:sym typeface="Arial"/>
                <a:hlinkClick r:id="rId4">
                  <a:extLst>
                    <a:ext uri="{A12FA001-AC4F-418D-AE19-62706E023703}">
                      <ahyp:hlinkClr val="tx"/>
                    </a:ext>
                  </a:extLst>
                </a:hlinkClick>
              </a:rPr>
              <a:t> https://support.sas.com/resources/papers/proceedings17/1414-2017.pdf</a:t>
            </a:r>
            <a:r>
              <a:rPr lang="en-U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indent="457200" lvl="0" marL="0" rtl="0" algn="l">
              <a:lnSpc>
                <a:spcPct val="100000"/>
              </a:lnSpc>
              <a:spcBef>
                <a:spcPts val="0"/>
              </a:spcBef>
              <a:spcAft>
                <a:spcPts val="0"/>
              </a:spcAft>
              <a:buSzPts val="1800"/>
              <a:buNone/>
            </a:pPr>
            <a:r>
              <a:t/>
            </a:r>
            <a:endParaRPr sz="1600">
              <a:solidFill>
                <a:schemeClr val="dk1"/>
              </a:solidFill>
              <a:latin typeface="Arial"/>
              <a:ea typeface="Arial"/>
              <a:cs typeface="Arial"/>
              <a:sym typeface="Arial"/>
            </a:endParaRPr>
          </a:p>
          <a:p>
            <a:pPr indent="0" lvl="0" marL="0" rtl="0" algn="l">
              <a:lnSpc>
                <a:spcPct val="100000"/>
              </a:lnSpc>
              <a:spcBef>
                <a:spcPts val="0"/>
              </a:spcBef>
              <a:spcAft>
                <a:spcPts val="0"/>
              </a:spcAft>
              <a:buSzPts val="1800"/>
              <a:buNone/>
            </a:pPr>
            <a:r>
              <a:rPr lang="en-US" sz="1600">
                <a:solidFill>
                  <a:schemeClr val="dk1"/>
                </a:solidFill>
                <a:latin typeface="Arial"/>
                <a:ea typeface="Arial"/>
                <a:cs typeface="Arial"/>
                <a:sym typeface="Arial"/>
              </a:rPr>
              <a:t>Silva, C. &amp; Ramos, B. S. (2020). Relationship analysis and customer churn forecasting in a financial cooperative institution.</a:t>
            </a:r>
            <a:endParaRPr sz="1600">
              <a:solidFill>
                <a:schemeClr val="dk1"/>
              </a:solidFill>
              <a:latin typeface="Arial"/>
              <a:ea typeface="Arial"/>
              <a:cs typeface="Arial"/>
              <a:sym typeface="Arial"/>
            </a:endParaRPr>
          </a:p>
          <a:p>
            <a:pPr indent="0" lvl="0" marL="457200" rtl="0" algn="l">
              <a:lnSpc>
                <a:spcPct val="100000"/>
              </a:lnSpc>
              <a:spcBef>
                <a:spcPts val="0"/>
              </a:spcBef>
              <a:spcAft>
                <a:spcPts val="0"/>
              </a:spcAft>
              <a:buSzPts val="1800"/>
              <a:buNone/>
            </a:pPr>
            <a:r>
              <a:rPr lang="en-US" sz="1600">
                <a:solidFill>
                  <a:schemeClr val="dk1"/>
                </a:solidFill>
                <a:latin typeface="Arial"/>
                <a:ea typeface="Arial"/>
                <a:cs typeface="Arial"/>
                <a:sym typeface="Arial"/>
              </a:rPr>
              <a:t>SAS Global Forum 2020. https://www.sas.com/content/dam/SAS/support/en/sas-global-forum-proceedings/2020/5043-2020.pdf</a:t>
            </a:r>
            <a:endParaRPr sz="1600">
              <a:solidFill>
                <a:schemeClr val="dk1"/>
              </a:solidFill>
              <a:latin typeface="Arial"/>
              <a:ea typeface="Arial"/>
              <a:cs typeface="Arial"/>
              <a:sym typeface="Arial"/>
            </a:endParaRPr>
          </a:p>
          <a:p>
            <a:pPr indent="0" lvl="0" marL="0" rtl="0" algn="l">
              <a:lnSpc>
                <a:spcPct val="100000"/>
              </a:lnSpc>
              <a:spcBef>
                <a:spcPts val="1000"/>
              </a:spcBef>
              <a:spcAft>
                <a:spcPts val="0"/>
              </a:spcAft>
              <a:buSzPts val="1800"/>
              <a:buNone/>
            </a:pPr>
            <a:r>
              <a:t/>
            </a:r>
            <a:endParaRPr sz="1600">
              <a:solidFill>
                <a:schemeClr val="dk1"/>
              </a:solidFill>
              <a:latin typeface="Arial"/>
              <a:ea typeface="Arial"/>
              <a:cs typeface="Arial"/>
              <a:sym typeface="Arial"/>
            </a:endParaRPr>
          </a:p>
          <a:p>
            <a:pPr indent="0" lvl="0" marL="0" rtl="0" algn="l">
              <a:lnSpc>
                <a:spcPct val="100000"/>
              </a:lnSpc>
              <a:spcBef>
                <a:spcPts val="1000"/>
              </a:spcBef>
              <a:spcAft>
                <a:spcPts val="0"/>
              </a:spcAft>
              <a:buSzPts val="1800"/>
              <a:buNone/>
            </a:pPr>
            <a:r>
              <a:t/>
            </a:r>
            <a:endParaRPr sz="1600">
              <a:solidFill>
                <a:schemeClr val="dk1"/>
              </a:solidFill>
              <a:latin typeface="Arial"/>
              <a:ea typeface="Arial"/>
              <a:cs typeface="Arial"/>
              <a:sym typeface="Arial"/>
            </a:endParaRPr>
          </a:p>
          <a:p>
            <a:pPr indent="0" lvl="0" marL="0" rtl="0" algn="l">
              <a:lnSpc>
                <a:spcPct val="100000"/>
              </a:lnSpc>
              <a:spcBef>
                <a:spcPts val="1000"/>
              </a:spcBef>
              <a:spcAft>
                <a:spcPts val="0"/>
              </a:spcAft>
              <a:buSzPts val="1800"/>
              <a:buNone/>
            </a:pPr>
            <a:r>
              <a:t/>
            </a:r>
            <a:endParaRPr sz="16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5"/>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BUSINESS PROBLEM</a:t>
            </a:r>
            <a:endParaRPr/>
          </a:p>
        </p:txBody>
      </p:sp>
      <p:sp>
        <p:nvSpPr>
          <p:cNvPr id="155" name="Google Shape;155;p5"/>
          <p:cNvSpPr/>
          <p:nvPr/>
        </p:nvSpPr>
        <p:spPr>
          <a:xfrm>
            <a:off x="618653" y="1145264"/>
            <a:ext cx="10954693" cy="4734962"/>
          </a:xfrm>
          <a:prstGeom prst="rect">
            <a:avLst/>
          </a:prstGeom>
          <a:solidFill>
            <a:schemeClr val="accent6"/>
          </a:solidFill>
          <a:ln cap="flat" cmpd="sng" w="12700">
            <a:solidFill>
              <a:srgbClr val="06638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Gill Sans"/>
                <a:ea typeface="Gill Sans"/>
                <a:cs typeface="Gill Sans"/>
                <a:sym typeface="Gill Sans"/>
              </a:rPr>
              <a:t>What is Churn Rate?</a:t>
            </a:r>
            <a:endParaRPr/>
          </a:p>
          <a:p>
            <a:pPr indent="0" lvl="0" marL="0" marR="0" rtl="0" algn="ctr">
              <a:spcBef>
                <a:spcPts val="0"/>
              </a:spcBef>
              <a:spcAft>
                <a:spcPts val="0"/>
              </a:spcAft>
              <a:buNone/>
            </a:pPr>
            <a:r>
              <a:t/>
            </a:r>
            <a:endParaRPr b="0" i="0" sz="2800" u="none" cap="none" strike="noStrike">
              <a:solidFill>
                <a:schemeClr val="lt1"/>
              </a:solidFill>
              <a:latin typeface="Gill Sans"/>
              <a:ea typeface="Gill Sans"/>
              <a:cs typeface="Gill Sans"/>
              <a:sym typeface="Gill Sans"/>
            </a:endParaRPr>
          </a:p>
          <a:p>
            <a:pPr indent="0" lvl="0" marL="0" marR="0" rtl="0" algn="ctr">
              <a:spcBef>
                <a:spcPts val="0"/>
              </a:spcBef>
              <a:spcAft>
                <a:spcPts val="0"/>
              </a:spcAft>
              <a:buNone/>
            </a:pPr>
            <a:r>
              <a:rPr b="0" i="0" lang="en-US" sz="2800" u="none" cap="none" strike="noStrike">
                <a:solidFill>
                  <a:schemeClr val="lt1"/>
                </a:solidFill>
                <a:latin typeface="Gill Sans"/>
                <a:ea typeface="Gill Sans"/>
                <a:cs typeface="Gill Sans"/>
                <a:sym typeface="Gill Sans"/>
              </a:rPr>
              <a:t>“</a:t>
            </a:r>
            <a:r>
              <a:rPr b="0" i="0" lang="en-US" sz="2800" u="sng" cap="none" strike="noStrike">
                <a:solidFill>
                  <a:schemeClr val="lt1"/>
                </a:solidFill>
                <a:latin typeface="Gill Sans"/>
                <a:ea typeface="Gill Sans"/>
                <a:cs typeface="Gill Sans"/>
                <a:sym typeface="Gill Sans"/>
              </a:rPr>
              <a:t>Churn Rate</a:t>
            </a:r>
            <a:r>
              <a:rPr b="0" i="0" lang="en-US" sz="2800" u="none" cap="none" strike="noStrike">
                <a:solidFill>
                  <a:schemeClr val="lt1"/>
                </a:solidFill>
                <a:latin typeface="Gill Sans"/>
                <a:ea typeface="Gill Sans"/>
                <a:cs typeface="Gill Sans"/>
                <a:sym typeface="Gill Sans"/>
              </a:rPr>
              <a:t> measures the rate at which business loses customers or subscribers within a specific time period”</a:t>
            </a:r>
            <a:endParaRPr b="0" i="0" sz="2800" u="sng" cap="none" strike="noStrike">
              <a:solidFill>
                <a:schemeClr val="lt1"/>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6"/>
          <p:cNvSpPr txBox="1"/>
          <p:nvPr>
            <p:ph type="title"/>
          </p:nvPr>
        </p:nvSpPr>
        <p:spPr>
          <a:xfrm>
            <a:off x="195262" y="142875"/>
            <a:ext cx="11801476" cy="600075"/>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SCOPE OF THE PROJECT</a:t>
            </a:r>
            <a:endParaRPr/>
          </a:p>
        </p:txBody>
      </p:sp>
      <p:sp>
        <p:nvSpPr>
          <p:cNvPr id="161" name="Google Shape;161;p6"/>
          <p:cNvSpPr txBox="1"/>
          <p:nvPr>
            <p:ph idx="1" type="body"/>
          </p:nvPr>
        </p:nvSpPr>
        <p:spPr>
          <a:xfrm>
            <a:off x="195300" y="1645176"/>
            <a:ext cx="11801400" cy="3739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200000"/>
              </a:lnSpc>
              <a:spcBef>
                <a:spcPts val="0"/>
              </a:spcBef>
              <a:spcAft>
                <a:spcPts val="0"/>
              </a:spcAft>
              <a:buSzPts val="1800"/>
              <a:buChar char="•"/>
            </a:pPr>
            <a:r>
              <a:rPr lang="en-US"/>
              <a:t>Dataset from Kaggle.com;</a:t>
            </a:r>
            <a:endParaRPr/>
          </a:p>
          <a:p>
            <a:pPr indent="-228600" lvl="0" marL="228600" rtl="0" algn="l">
              <a:lnSpc>
                <a:spcPct val="200000"/>
              </a:lnSpc>
              <a:spcBef>
                <a:spcPts val="1000"/>
              </a:spcBef>
              <a:spcAft>
                <a:spcPts val="0"/>
              </a:spcAft>
              <a:buSzPts val="1800"/>
              <a:buChar char="•"/>
            </a:pPr>
            <a:r>
              <a:rPr lang="en-US"/>
              <a:t>Sample of 10 000 observations;</a:t>
            </a:r>
            <a:endParaRPr/>
          </a:p>
          <a:p>
            <a:pPr indent="-228600" lvl="0" marL="228600" rtl="0" algn="l">
              <a:lnSpc>
                <a:spcPct val="200000"/>
              </a:lnSpc>
              <a:spcBef>
                <a:spcPts val="1000"/>
              </a:spcBef>
              <a:spcAft>
                <a:spcPts val="0"/>
              </a:spcAft>
              <a:buSzPts val="1800"/>
              <a:buChar char="•"/>
            </a:pPr>
            <a:r>
              <a:rPr lang="en-US"/>
              <a:t>21 features;</a:t>
            </a:r>
            <a:endParaRPr/>
          </a:p>
          <a:p>
            <a:pPr indent="-228600" lvl="0" marL="228600" rtl="0" algn="l">
              <a:lnSpc>
                <a:spcPct val="200000"/>
              </a:lnSpc>
              <a:spcBef>
                <a:spcPts val="1000"/>
              </a:spcBef>
              <a:spcAft>
                <a:spcPts val="0"/>
              </a:spcAft>
              <a:buSzPts val="1800"/>
              <a:buChar char="•"/>
            </a:pPr>
            <a:r>
              <a:rPr lang="en-US"/>
              <a:t>Baby Boomers characteristics;</a:t>
            </a:r>
            <a:endParaRPr/>
          </a:p>
          <a:p>
            <a:pPr indent="-228600" lvl="0" marL="228600" rtl="0" algn="l">
              <a:lnSpc>
                <a:spcPct val="200000"/>
              </a:lnSpc>
              <a:spcBef>
                <a:spcPts val="1000"/>
              </a:spcBef>
              <a:spcAft>
                <a:spcPts val="0"/>
              </a:spcAft>
              <a:buSzPts val="1800"/>
              <a:buChar char="•"/>
            </a:pPr>
            <a:r>
              <a:rPr lang="en-US"/>
              <a:t>Model to predict whether or not a customer would close their bank account (i.e. Churn) or not.</a:t>
            </a:r>
            <a:endParaRPr/>
          </a:p>
          <a:p>
            <a:pPr indent="-114300" lvl="0" marL="228600" rtl="0" algn="l">
              <a:lnSpc>
                <a:spcPct val="100000"/>
              </a:lnSpc>
              <a:spcBef>
                <a:spcPts val="1000"/>
              </a:spcBef>
              <a:spcAft>
                <a:spcPts val="0"/>
              </a:spcAft>
              <a:buSzPts val="1800"/>
              <a:buNone/>
            </a:pPr>
            <a:r>
              <a:t/>
            </a:r>
            <a:endParaRPr/>
          </a:p>
        </p:txBody>
      </p:sp>
      <p:pic>
        <p:nvPicPr>
          <p:cNvPr id="162" name="Google Shape;162;p6"/>
          <p:cNvPicPr preferRelativeResize="0"/>
          <p:nvPr/>
        </p:nvPicPr>
        <p:blipFill rotWithShape="1">
          <a:blip r:embed="rId3">
            <a:alphaModFix/>
          </a:blip>
          <a:srcRect b="0" l="0" r="0" t="0"/>
          <a:stretch/>
        </p:blipFill>
        <p:spPr>
          <a:xfrm>
            <a:off x="9446388" y="5150875"/>
            <a:ext cx="2555112" cy="10479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1b2c4e702e_0_0"/>
          <p:cNvSpPr txBox="1"/>
          <p:nvPr>
            <p:ph type="title"/>
          </p:nvPr>
        </p:nvSpPr>
        <p:spPr>
          <a:xfrm>
            <a:off x="195262" y="142875"/>
            <a:ext cx="11801400" cy="6000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LITERATURE REVIEWS</a:t>
            </a:r>
            <a:endParaRPr/>
          </a:p>
        </p:txBody>
      </p:sp>
      <p:sp>
        <p:nvSpPr>
          <p:cNvPr id="168" name="Google Shape;168;g11b2c4e702e_0_0"/>
          <p:cNvSpPr txBox="1"/>
          <p:nvPr>
            <p:ph idx="1" type="body"/>
          </p:nvPr>
        </p:nvSpPr>
        <p:spPr>
          <a:xfrm>
            <a:off x="190500" y="847725"/>
            <a:ext cx="7712100" cy="5351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b="1" lang="en-US" sz="1600">
                <a:solidFill>
                  <a:schemeClr val="dk1"/>
                </a:solidFill>
                <a:latin typeface="Arial"/>
                <a:ea typeface="Arial"/>
                <a:cs typeface="Arial"/>
                <a:sym typeface="Arial"/>
              </a:rPr>
              <a:t>Braun &amp; Schweidel (2011)</a:t>
            </a:r>
            <a:r>
              <a:rPr lang="en-US" sz="1600">
                <a:solidFill>
                  <a:schemeClr val="dk1"/>
                </a:solidFill>
                <a:latin typeface="Arial"/>
                <a:ea typeface="Arial"/>
                <a:cs typeface="Arial"/>
                <a:sym typeface="Arial"/>
              </a:rPr>
              <a:t> studied customer retention and churning rate. They created a model and applied it to a telecommunication provider. Our sample shares many variables with their study, such as the income, the age, the education level, and whether or not the customer has dependents (such as kids) or not. </a:t>
            </a:r>
            <a:endParaRPr sz="1600">
              <a:solidFill>
                <a:schemeClr val="dk1"/>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t/>
            </a:r>
            <a:endParaRPr sz="1600">
              <a:solidFill>
                <a:schemeClr val="dk1"/>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In a different literature, </a:t>
            </a:r>
            <a:r>
              <a:rPr b="1" lang="en-US" sz="1600">
                <a:solidFill>
                  <a:schemeClr val="dk1"/>
                </a:solidFill>
                <a:latin typeface="Arial"/>
                <a:ea typeface="Arial"/>
                <a:cs typeface="Arial"/>
                <a:sym typeface="Arial"/>
              </a:rPr>
              <a:t>Lemmens &amp; Croux (2006) </a:t>
            </a:r>
            <a:r>
              <a:rPr lang="en-US" sz="1600">
                <a:solidFill>
                  <a:schemeClr val="dk1"/>
                </a:solidFill>
                <a:latin typeface="Arial"/>
                <a:ea typeface="Arial"/>
                <a:cs typeface="Arial"/>
                <a:sym typeface="Arial"/>
              </a:rPr>
              <a:t>also studied the churning rate of an anonymous telecommunication provider. In their paper, they explained their methodology, such as how they partionned the data and how they excluded variables with more than 30% missing values. Our sample also shares many variables with their study, such as account spending limit, marital status, and duration of how long the customer has been doing business with the company.</a:t>
            </a:r>
            <a:endParaRPr sz="1600">
              <a:solidFill>
                <a:schemeClr val="dk1"/>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t/>
            </a:r>
            <a:endParaRPr sz="1600">
              <a:solidFill>
                <a:schemeClr val="dk1"/>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b="1" lang="en-US" sz="1600">
                <a:solidFill>
                  <a:schemeClr val="dk1"/>
                </a:solidFill>
                <a:latin typeface="Arial"/>
                <a:ea typeface="Arial"/>
                <a:cs typeface="Arial"/>
                <a:sym typeface="Arial"/>
              </a:rPr>
              <a:t>Burez &amp; Van den Poel (2009) </a:t>
            </a:r>
            <a:r>
              <a:rPr lang="en-US" sz="1600">
                <a:solidFill>
                  <a:schemeClr val="dk1"/>
                </a:solidFill>
                <a:latin typeface="Arial"/>
                <a:ea typeface="Arial"/>
                <a:cs typeface="Arial"/>
                <a:sym typeface="Arial"/>
              </a:rPr>
              <a:t>highlights methodologies to resolve unbalanced classes issues in churn prediction. Our target class ATTRITION_FLAG has an unbalanced churn-to-no churn ratio, thus our model may become overfitted. The literature suggests using </a:t>
            </a:r>
            <a:r>
              <a:rPr i="1" lang="en-US" sz="1600">
                <a:solidFill>
                  <a:schemeClr val="dk1"/>
                </a:solidFill>
                <a:latin typeface="Arial"/>
                <a:ea typeface="Arial"/>
                <a:cs typeface="Arial"/>
                <a:sym typeface="Arial"/>
              </a:rPr>
              <a:t>weighted random forest </a:t>
            </a:r>
            <a:r>
              <a:rPr lang="en-US" sz="1600">
                <a:solidFill>
                  <a:schemeClr val="dk1"/>
                </a:solidFill>
                <a:latin typeface="Arial"/>
                <a:ea typeface="Arial"/>
                <a:cs typeface="Arial"/>
                <a:sym typeface="Arial"/>
              </a:rPr>
              <a:t>classifiers and </a:t>
            </a:r>
            <a:r>
              <a:rPr i="1" lang="en-US" sz="1600">
                <a:solidFill>
                  <a:schemeClr val="dk1"/>
                </a:solidFill>
                <a:latin typeface="Arial"/>
                <a:ea typeface="Arial"/>
                <a:cs typeface="Arial"/>
                <a:sym typeface="Arial"/>
              </a:rPr>
              <a:t>Gradient Boosting. </a:t>
            </a:r>
            <a:r>
              <a:rPr lang="en-US" sz="1600">
                <a:solidFill>
                  <a:schemeClr val="dk1"/>
                </a:solidFill>
                <a:latin typeface="Arial"/>
                <a:ea typeface="Arial"/>
                <a:cs typeface="Arial"/>
                <a:sym typeface="Arial"/>
              </a:rPr>
              <a:t>It allows to assign weight to the class variable and thus penalize those that contribute significantly to the model misclassification. As a result, our model is able to learn with an unbalanced dataset.</a:t>
            </a:r>
            <a:endParaRPr sz="1600">
              <a:solidFill>
                <a:schemeClr val="dk1"/>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t/>
            </a:r>
            <a:endParaRPr sz="1600">
              <a:solidFill>
                <a:schemeClr val="dk1"/>
              </a:solidFill>
              <a:latin typeface="Arial"/>
              <a:ea typeface="Arial"/>
              <a:cs typeface="Arial"/>
              <a:sym typeface="Arial"/>
            </a:endParaRPr>
          </a:p>
          <a:p>
            <a:pPr indent="-114300" lvl="0" marL="228600" rtl="0" algn="l">
              <a:lnSpc>
                <a:spcPct val="100000"/>
              </a:lnSpc>
              <a:spcBef>
                <a:spcPts val="1000"/>
              </a:spcBef>
              <a:spcAft>
                <a:spcPts val="0"/>
              </a:spcAft>
              <a:buSzPts val="1800"/>
              <a:buNone/>
            </a:pPr>
            <a:r>
              <a:t/>
            </a:r>
            <a:endParaRPr sz="16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1b2c4e702e_0_5"/>
          <p:cNvSpPr txBox="1"/>
          <p:nvPr>
            <p:ph type="title"/>
          </p:nvPr>
        </p:nvSpPr>
        <p:spPr>
          <a:xfrm>
            <a:off x="195262" y="142875"/>
            <a:ext cx="11801400" cy="6000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LITERATURE REVIEWS</a:t>
            </a:r>
            <a:endParaRPr/>
          </a:p>
        </p:txBody>
      </p:sp>
      <p:sp>
        <p:nvSpPr>
          <p:cNvPr id="174" name="Google Shape;174;g11b2c4e702e_0_5"/>
          <p:cNvSpPr txBox="1"/>
          <p:nvPr>
            <p:ph idx="1" type="body"/>
          </p:nvPr>
        </p:nvSpPr>
        <p:spPr>
          <a:xfrm>
            <a:off x="190500" y="847725"/>
            <a:ext cx="7272300" cy="5351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1100"/>
              <a:buNone/>
            </a:pPr>
            <a:r>
              <a:t/>
            </a:r>
            <a:endParaRPr sz="1600">
              <a:solidFill>
                <a:schemeClr val="dk1"/>
              </a:solidFill>
              <a:latin typeface="Arial"/>
              <a:ea typeface="Arial"/>
              <a:cs typeface="Arial"/>
              <a:sym typeface="Arial"/>
            </a:endParaRPr>
          </a:p>
          <a:p>
            <a:pPr indent="0" lvl="0" marL="0" rtl="0" algn="just">
              <a:spcBef>
                <a:spcPts val="0"/>
              </a:spcBef>
              <a:spcAft>
                <a:spcPts val="0"/>
              </a:spcAft>
              <a:buSzPts val="1100"/>
              <a:buNone/>
            </a:pPr>
            <a:r>
              <a:rPr b="1" lang="en-US" sz="1600">
                <a:solidFill>
                  <a:schemeClr val="dk1"/>
                </a:solidFill>
                <a:latin typeface="Arial"/>
                <a:ea typeface="Arial"/>
                <a:cs typeface="Arial"/>
                <a:sym typeface="Arial"/>
              </a:rPr>
              <a:t>Miktees, M Badr, and ElSeddawy (2022)</a:t>
            </a:r>
            <a:r>
              <a:rPr lang="en-US" sz="1600">
                <a:solidFill>
                  <a:schemeClr val="dk1"/>
                </a:solidFill>
                <a:latin typeface="Arial"/>
                <a:ea typeface="Arial"/>
                <a:cs typeface="Arial"/>
                <a:sym typeface="Arial"/>
              </a:rPr>
              <a:t> built a model that will predict churned customers through defining the customer's precise behaviors and attributes. They used data mining techniques such as clustering for detection, classification for prediction and association rule for detection. Our business problem and theirs are very similar, and these researchers have seen success in their model. </a:t>
            </a:r>
            <a:br>
              <a:rPr lang="en-US" sz="1600">
                <a:solidFill>
                  <a:schemeClr val="dk1"/>
                </a:solidFill>
                <a:latin typeface="Arial"/>
                <a:ea typeface="Arial"/>
                <a:cs typeface="Arial"/>
                <a:sym typeface="Arial"/>
              </a:rPr>
            </a:br>
            <a:endParaRPr b="1" sz="1600">
              <a:solidFill>
                <a:schemeClr val="dk1"/>
              </a:solidFill>
              <a:latin typeface="Arial"/>
              <a:ea typeface="Arial"/>
              <a:cs typeface="Arial"/>
              <a:sym typeface="Arial"/>
            </a:endParaRPr>
          </a:p>
          <a:p>
            <a:pPr indent="0" lvl="0" marL="0" rtl="0" algn="just">
              <a:spcBef>
                <a:spcPts val="0"/>
              </a:spcBef>
              <a:spcAft>
                <a:spcPts val="0"/>
              </a:spcAft>
              <a:buSzPts val="1100"/>
              <a:buNone/>
            </a:pPr>
            <a:r>
              <a:rPr b="1" lang="en-US" sz="1600">
                <a:solidFill>
                  <a:schemeClr val="dk1"/>
                </a:solidFill>
                <a:latin typeface="Arial"/>
                <a:ea typeface="Arial"/>
                <a:cs typeface="Arial"/>
                <a:sym typeface="Arial"/>
              </a:rPr>
              <a:t>Kumar &amp; Ravi (2008)</a:t>
            </a:r>
            <a:r>
              <a:rPr lang="en-US" sz="1600">
                <a:solidFill>
                  <a:schemeClr val="dk1"/>
                </a:solidFill>
                <a:latin typeface="Arial"/>
                <a:ea typeface="Arial"/>
                <a:cs typeface="Arial"/>
                <a:sym typeface="Arial"/>
              </a:rPr>
              <a:t> developed an ensemble model combining Multilayer Perceptron, Logistic Regression, Decision Trees, Random Forests, Radial Basis Function Network, and Support Vector Machine to solve a customer credit card churn prediction problem. The paper outlines that the dataset used for this study is highly unbalanced and required the employment of undersampling and oversampling and the Synthetic Minority Oversampling technique to bring it to a balance. Considering that our dataset is unbalanced to an extent, applying these methods can assist in balancing it back which ultimately leads to having a strong model with valid predictions.</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SzPts val="1800"/>
              <a:buNone/>
            </a:pPr>
            <a:r>
              <a:t/>
            </a:r>
            <a:endParaRPr sz="1600">
              <a:solidFill>
                <a:schemeClr val="dk1"/>
              </a:solidFill>
              <a:latin typeface="Arial"/>
              <a:ea typeface="Arial"/>
              <a:cs typeface="Arial"/>
              <a:sym typeface="Arial"/>
            </a:endParaRPr>
          </a:p>
          <a:p>
            <a:pPr indent="-114300" lvl="0" marL="228600" rtl="0" algn="l">
              <a:lnSpc>
                <a:spcPct val="100000"/>
              </a:lnSpc>
              <a:spcBef>
                <a:spcPts val="1000"/>
              </a:spcBef>
              <a:spcAft>
                <a:spcPts val="0"/>
              </a:spcAft>
              <a:buSzPts val="1800"/>
              <a:buNone/>
            </a:pPr>
            <a:r>
              <a:t/>
            </a:r>
            <a:endParaRPr sz="16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1b2c4e702e_0_10"/>
          <p:cNvSpPr txBox="1"/>
          <p:nvPr>
            <p:ph type="title"/>
          </p:nvPr>
        </p:nvSpPr>
        <p:spPr>
          <a:xfrm>
            <a:off x="195262" y="142875"/>
            <a:ext cx="11801400" cy="6000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Gill Sans"/>
              <a:buNone/>
            </a:pPr>
            <a:r>
              <a:rPr lang="en-US"/>
              <a:t>LITERATURE REVIEWS</a:t>
            </a:r>
            <a:endParaRPr/>
          </a:p>
        </p:txBody>
      </p:sp>
      <p:sp>
        <p:nvSpPr>
          <p:cNvPr id="180" name="Google Shape;180;g11b2c4e702e_0_10"/>
          <p:cNvSpPr txBox="1"/>
          <p:nvPr>
            <p:ph idx="1" type="body"/>
          </p:nvPr>
        </p:nvSpPr>
        <p:spPr>
          <a:xfrm>
            <a:off x="190500" y="847725"/>
            <a:ext cx="7272300" cy="5351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b="1" lang="en-US" sz="1600">
                <a:solidFill>
                  <a:schemeClr val="dk1"/>
                </a:solidFill>
                <a:latin typeface="Arial"/>
                <a:ea typeface="Arial"/>
                <a:cs typeface="Arial"/>
                <a:sym typeface="Arial"/>
              </a:rPr>
              <a:t>Lu, J. (2002)</a:t>
            </a:r>
            <a:r>
              <a:rPr lang="en-US" sz="1600">
                <a:solidFill>
                  <a:schemeClr val="dk1"/>
                </a:solidFill>
                <a:latin typeface="Arial"/>
                <a:ea typeface="Arial"/>
                <a:cs typeface="Arial"/>
                <a:sym typeface="Arial"/>
              </a:rPr>
              <a:t> perform a survival analysis using SAS to effectively evaluate a telecommunication company churn rate over time. The authors highlight issue that he had to perform on the dataset. Variable transformation to reduce skewness level in the variables, filtering extreme outliers and inputting for incomplete dataset. This article importance lies in its exploratory data analysis phase  methodologies and its utilization of lift to evaluate the churn rate at each deciles. </a:t>
            </a:r>
            <a:endParaRPr sz="1600">
              <a:solidFill>
                <a:schemeClr val="dk1"/>
              </a:solidFill>
              <a:latin typeface="Arial"/>
              <a:ea typeface="Arial"/>
              <a:cs typeface="Arial"/>
              <a:sym typeface="Arial"/>
            </a:endParaRPr>
          </a:p>
          <a:p>
            <a:pPr indent="0" lvl="0" marL="0" rtl="0" algn="just">
              <a:spcBef>
                <a:spcPts val="0"/>
              </a:spcBef>
              <a:spcAft>
                <a:spcPts val="0"/>
              </a:spcAft>
              <a:buSzPts val="1100"/>
              <a:buNone/>
            </a:pPr>
            <a:br>
              <a:rPr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Silva, C. &amp; Ramos, B. S. (2020) </a:t>
            </a:r>
            <a:r>
              <a:rPr lang="en-US" sz="1600">
                <a:solidFill>
                  <a:schemeClr val="dk1"/>
                </a:solidFill>
                <a:latin typeface="Arial"/>
                <a:ea typeface="Arial"/>
                <a:cs typeface="Arial"/>
                <a:sym typeface="Arial"/>
              </a:rPr>
              <a:t>performed a pemilary segmentation on the financial institution churned customer using K-Means algorithm with SAS EM. Subsequently, they could segmented their predictives models (Decision Tree, Logistics, Random Forest) according to their found clusters. Thereby, they could better classify the churned population.  </a:t>
            </a:r>
            <a:endParaRPr sz="1600">
              <a:solidFill>
                <a:schemeClr val="dk1"/>
              </a:solidFill>
              <a:latin typeface="Arial"/>
              <a:ea typeface="Arial"/>
              <a:cs typeface="Arial"/>
              <a:sym typeface="Arial"/>
            </a:endParaRPr>
          </a:p>
          <a:p>
            <a:pPr indent="0" lvl="0" marL="0" rtl="0" algn="just">
              <a:spcBef>
                <a:spcPts val="0"/>
              </a:spcBef>
              <a:spcAft>
                <a:spcPts val="0"/>
              </a:spcAft>
              <a:buSzPts val="1100"/>
              <a:buNone/>
            </a:pPr>
            <a:r>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800"/>
              <a:buFont typeface="Arial"/>
              <a:buNone/>
            </a:pPr>
            <a:r>
              <a:rPr b="1" lang="en-US" sz="1600">
                <a:solidFill>
                  <a:schemeClr val="dk1"/>
                </a:solidFill>
                <a:latin typeface="Arial"/>
                <a:ea typeface="Arial"/>
                <a:cs typeface="Arial"/>
                <a:sym typeface="Arial"/>
              </a:rPr>
              <a:t>Peravalli, K. &amp; Dr. Khots, D. (2017) </a:t>
            </a:r>
            <a:r>
              <a:rPr lang="en-US" sz="1600">
                <a:solidFill>
                  <a:schemeClr val="dk1"/>
                </a:solidFill>
                <a:latin typeface="Arial"/>
                <a:ea typeface="Arial"/>
                <a:cs typeface="Arial"/>
                <a:sym typeface="Arial"/>
              </a:rPr>
              <a:t>analyzed the churn rate in a B2B setting to predict the optimal churn model. The authors assessed the performance of different models with SAS EM such as Decision Tree, Logistics Regression and Neural Network using the KS criteria. Lastly, they used the Cumulative Lift Chart to evaluate the decile that contributed the most to the churn. Thus, they could better target these particulars customers.</a:t>
            </a:r>
            <a:endParaRPr sz="16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cel">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2022-04-11T13:33:55Z</dcterms:created>
  <dc:creator>mokaccino.kitty@outlook.com</dc:creator>
</cp:coreProperties>
</file>